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430" r:id="rId2"/>
    <p:sldId id="421" r:id="rId3"/>
    <p:sldId id="422" r:id="rId4"/>
    <p:sldId id="437" r:id="rId5"/>
    <p:sldId id="423" r:id="rId6"/>
    <p:sldId id="425" r:id="rId7"/>
    <p:sldId id="424" r:id="rId8"/>
    <p:sldId id="426" r:id="rId9"/>
    <p:sldId id="416" r:id="rId10"/>
    <p:sldId id="419" r:id="rId11"/>
    <p:sldId id="431" r:id="rId12"/>
    <p:sldId id="432" r:id="rId13"/>
    <p:sldId id="435" r:id="rId14"/>
    <p:sldId id="43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7" d="100"/>
          <a:sy n="87" d="100"/>
        </p:scale>
        <p:origin x="6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D5143C-1D2E-4568-8521-DF440D55C978}" type="datetimeFigureOut">
              <a:rPr lang="en-GB" smtClean="0"/>
              <a:t>10/02/2025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9CECB2-7A42-481B-A375-C23E4FCAF427}" type="slidenum">
              <a:rPr lang="en-GB" smtClean="0"/>
              <a:t>‹#›</a:t>
            </a:fld>
            <a:endParaRPr lang="en-GB"/>
          </a:p>
        </p:txBody>
      </p:sp>
    </p:spTree>
    <p:extLst>
      <p:ext uri="{BB962C8B-B14F-4D97-AF65-F5344CB8AC3E}">
        <p14:creationId xmlns:p14="http://schemas.microsoft.com/office/powerpoint/2010/main" val="3069996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9095E-75C8-4473-AC2B-131ABC8034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DAD2AAB-EBC8-478C-9FDF-B8DB882427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DAD658-8E9E-4661-A67B-9572B9701348}"/>
              </a:ext>
            </a:extLst>
          </p:cNvPr>
          <p:cNvSpPr>
            <a:spLocks noGrp="1"/>
          </p:cNvSpPr>
          <p:nvPr>
            <p:ph type="dt" sz="half" idx="10"/>
          </p:nvPr>
        </p:nvSpPr>
        <p:spPr/>
        <p:txBody>
          <a:bodyPr/>
          <a:lstStyle/>
          <a:p>
            <a:fld id="{3941F84B-CEE0-4426-93AA-AEBDED12F5DB}" type="datetimeFigureOut">
              <a:rPr lang="en-GB" smtClean="0"/>
              <a:t>10/02/2025</a:t>
            </a:fld>
            <a:endParaRPr lang="en-GB"/>
          </a:p>
        </p:txBody>
      </p:sp>
      <p:sp>
        <p:nvSpPr>
          <p:cNvPr id="5" name="Footer Placeholder 4">
            <a:extLst>
              <a:ext uri="{FF2B5EF4-FFF2-40B4-BE49-F238E27FC236}">
                <a16:creationId xmlns:a16="http://schemas.microsoft.com/office/drawing/2014/main" id="{393A5B1C-BA23-4612-82CC-04D02BD27B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3FBC89-824F-490B-8119-EFE19DB100B0}"/>
              </a:ext>
            </a:extLst>
          </p:cNvPr>
          <p:cNvSpPr>
            <a:spLocks noGrp="1"/>
          </p:cNvSpPr>
          <p:nvPr>
            <p:ph type="sldNum" sz="quarter" idx="12"/>
          </p:nvPr>
        </p:nvSpPr>
        <p:spPr/>
        <p:txBody>
          <a:bodyPr/>
          <a:lstStyle/>
          <a:p>
            <a:fld id="{BBBD2BC0-4CFB-45D0-8D07-1778BCBDDA1C}" type="slidenum">
              <a:rPr lang="en-GB" smtClean="0"/>
              <a:t>‹#›</a:t>
            </a:fld>
            <a:endParaRPr lang="en-GB"/>
          </a:p>
        </p:txBody>
      </p:sp>
    </p:spTree>
    <p:extLst>
      <p:ext uri="{BB962C8B-B14F-4D97-AF65-F5344CB8AC3E}">
        <p14:creationId xmlns:p14="http://schemas.microsoft.com/office/powerpoint/2010/main" val="4111628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F526C-EF6C-4A4D-BF82-435EA913A6C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2B4224-DE97-4307-A7D9-072A1F44B2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F79C1A-A183-4B54-A39B-17C67D223395}"/>
              </a:ext>
            </a:extLst>
          </p:cNvPr>
          <p:cNvSpPr>
            <a:spLocks noGrp="1"/>
          </p:cNvSpPr>
          <p:nvPr>
            <p:ph type="dt" sz="half" idx="10"/>
          </p:nvPr>
        </p:nvSpPr>
        <p:spPr/>
        <p:txBody>
          <a:bodyPr/>
          <a:lstStyle/>
          <a:p>
            <a:fld id="{3941F84B-CEE0-4426-93AA-AEBDED12F5DB}" type="datetimeFigureOut">
              <a:rPr lang="en-GB" smtClean="0"/>
              <a:t>10/02/2025</a:t>
            </a:fld>
            <a:endParaRPr lang="en-GB"/>
          </a:p>
        </p:txBody>
      </p:sp>
      <p:sp>
        <p:nvSpPr>
          <p:cNvPr id="5" name="Footer Placeholder 4">
            <a:extLst>
              <a:ext uri="{FF2B5EF4-FFF2-40B4-BE49-F238E27FC236}">
                <a16:creationId xmlns:a16="http://schemas.microsoft.com/office/drawing/2014/main" id="{218CCE2A-FB82-499C-953D-BC8C031DBC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96091D-E286-4AAC-850D-0A463E90DB0E}"/>
              </a:ext>
            </a:extLst>
          </p:cNvPr>
          <p:cNvSpPr>
            <a:spLocks noGrp="1"/>
          </p:cNvSpPr>
          <p:nvPr>
            <p:ph type="sldNum" sz="quarter" idx="12"/>
          </p:nvPr>
        </p:nvSpPr>
        <p:spPr/>
        <p:txBody>
          <a:bodyPr/>
          <a:lstStyle/>
          <a:p>
            <a:fld id="{BBBD2BC0-4CFB-45D0-8D07-1778BCBDDA1C}" type="slidenum">
              <a:rPr lang="en-GB" smtClean="0"/>
              <a:t>‹#›</a:t>
            </a:fld>
            <a:endParaRPr lang="en-GB"/>
          </a:p>
        </p:txBody>
      </p:sp>
    </p:spTree>
    <p:extLst>
      <p:ext uri="{BB962C8B-B14F-4D97-AF65-F5344CB8AC3E}">
        <p14:creationId xmlns:p14="http://schemas.microsoft.com/office/powerpoint/2010/main" val="4084464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983BFD-FF13-4BF0-BE2F-5F925FDF012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95C76C-DB94-4B51-8A39-AE8AFAC5FB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FD92D9-B75F-4585-B059-096132B6CC39}"/>
              </a:ext>
            </a:extLst>
          </p:cNvPr>
          <p:cNvSpPr>
            <a:spLocks noGrp="1"/>
          </p:cNvSpPr>
          <p:nvPr>
            <p:ph type="dt" sz="half" idx="10"/>
          </p:nvPr>
        </p:nvSpPr>
        <p:spPr/>
        <p:txBody>
          <a:bodyPr/>
          <a:lstStyle/>
          <a:p>
            <a:fld id="{3941F84B-CEE0-4426-93AA-AEBDED12F5DB}" type="datetimeFigureOut">
              <a:rPr lang="en-GB" smtClean="0"/>
              <a:t>10/02/2025</a:t>
            </a:fld>
            <a:endParaRPr lang="en-GB"/>
          </a:p>
        </p:txBody>
      </p:sp>
      <p:sp>
        <p:nvSpPr>
          <p:cNvPr id="5" name="Footer Placeholder 4">
            <a:extLst>
              <a:ext uri="{FF2B5EF4-FFF2-40B4-BE49-F238E27FC236}">
                <a16:creationId xmlns:a16="http://schemas.microsoft.com/office/drawing/2014/main" id="{153C5C7A-2BFD-4B79-9B8F-34CF2029EF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98CB92-E66B-4108-85AA-3378B78B993F}"/>
              </a:ext>
            </a:extLst>
          </p:cNvPr>
          <p:cNvSpPr>
            <a:spLocks noGrp="1"/>
          </p:cNvSpPr>
          <p:nvPr>
            <p:ph type="sldNum" sz="quarter" idx="12"/>
          </p:nvPr>
        </p:nvSpPr>
        <p:spPr/>
        <p:txBody>
          <a:bodyPr/>
          <a:lstStyle/>
          <a:p>
            <a:fld id="{BBBD2BC0-4CFB-45D0-8D07-1778BCBDDA1C}" type="slidenum">
              <a:rPr lang="en-GB" smtClean="0"/>
              <a:t>‹#›</a:t>
            </a:fld>
            <a:endParaRPr lang="en-GB"/>
          </a:p>
        </p:txBody>
      </p:sp>
    </p:spTree>
    <p:extLst>
      <p:ext uri="{BB962C8B-B14F-4D97-AF65-F5344CB8AC3E}">
        <p14:creationId xmlns:p14="http://schemas.microsoft.com/office/powerpoint/2010/main" val="1681310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F9B5D-022E-489F-B4E0-70A02FAA20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17913E-0E0D-4CDC-AFEB-AD2E8D798E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10CA0D-4EF4-4E5F-8AA4-60A88BC4497B}"/>
              </a:ext>
            </a:extLst>
          </p:cNvPr>
          <p:cNvSpPr>
            <a:spLocks noGrp="1"/>
          </p:cNvSpPr>
          <p:nvPr>
            <p:ph type="dt" sz="half" idx="10"/>
          </p:nvPr>
        </p:nvSpPr>
        <p:spPr/>
        <p:txBody>
          <a:bodyPr/>
          <a:lstStyle/>
          <a:p>
            <a:fld id="{3941F84B-CEE0-4426-93AA-AEBDED12F5DB}" type="datetimeFigureOut">
              <a:rPr lang="en-GB" smtClean="0"/>
              <a:t>10/02/2025</a:t>
            </a:fld>
            <a:endParaRPr lang="en-GB"/>
          </a:p>
        </p:txBody>
      </p:sp>
      <p:sp>
        <p:nvSpPr>
          <p:cNvPr id="5" name="Footer Placeholder 4">
            <a:extLst>
              <a:ext uri="{FF2B5EF4-FFF2-40B4-BE49-F238E27FC236}">
                <a16:creationId xmlns:a16="http://schemas.microsoft.com/office/drawing/2014/main" id="{A7A184D9-3F5C-448C-8F2A-3FB0A02CF9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EA2DAB-D701-4818-AF67-AA27A823CF59}"/>
              </a:ext>
            </a:extLst>
          </p:cNvPr>
          <p:cNvSpPr>
            <a:spLocks noGrp="1"/>
          </p:cNvSpPr>
          <p:nvPr>
            <p:ph type="sldNum" sz="quarter" idx="12"/>
          </p:nvPr>
        </p:nvSpPr>
        <p:spPr/>
        <p:txBody>
          <a:bodyPr/>
          <a:lstStyle/>
          <a:p>
            <a:fld id="{BBBD2BC0-4CFB-45D0-8D07-1778BCBDDA1C}" type="slidenum">
              <a:rPr lang="en-GB" smtClean="0"/>
              <a:t>‹#›</a:t>
            </a:fld>
            <a:endParaRPr lang="en-GB"/>
          </a:p>
        </p:txBody>
      </p:sp>
    </p:spTree>
    <p:extLst>
      <p:ext uri="{BB962C8B-B14F-4D97-AF65-F5344CB8AC3E}">
        <p14:creationId xmlns:p14="http://schemas.microsoft.com/office/powerpoint/2010/main" val="1285594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3738A-FB9C-49DE-B6D8-BA7B08CD37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8E91507-6875-49DF-8EAD-1C473583D7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4ADD6A-87A4-428C-975B-E36108E60BC1}"/>
              </a:ext>
            </a:extLst>
          </p:cNvPr>
          <p:cNvSpPr>
            <a:spLocks noGrp="1"/>
          </p:cNvSpPr>
          <p:nvPr>
            <p:ph type="dt" sz="half" idx="10"/>
          </p:nvPr>
        </p:nvSpPr>
        <p:spPr/>
        <p:txBody>
          <a:bodyPr/>
          <a:lstStyle/>
          <a:p>
            <a:fld id="{3941F84B-CEE0-4426-93AA-AEBDED12F5DB}" type="datetimeFigureOut">
              <a:rPr lang="en-GB" smtClean="0"/>
              <a:t>10/02/2025</a:t>
            </a:fld>
            <a:endParaRPr lang="en-GB"/>
          </a:p>
        </p:txBody>
      </p:sp>
      <p:sp>
        <p:nvSpPr>
          <p:cNvPr id="5" name="Footer Placeholder 4">
            <a:extLst>
              <a:ext uri="{FF2B5EF4-FFF2-40B4-BE49-F238E27FC236}">
                <a16:creationId xmlns:a16="http://schemas.microsoft.com/office/drawing/2014/main" id="{A071199A-3557-44B9-AB71-B912362339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BB1B59-0614-4069-86E7-FC6B38F5E641}"/>
              </a:ext>
            </a:extLst>
          </p:cNvPr>
          <p:cNvSpPr>
            <a:spLocks noGrp="1"/>
          </p:cNvSpPr>
          <p:nvPr>
            <p:ph type="sldNum" sz="quarter" idx="12"/>
          </p:nvPr>
        </p:nvSpPr>
        <p:spPr/>
        <p:txBody>
          <a:bodyPr/>
          <a:lstStyle/>
          <a:p>
            <a:fld id="{BBBD2BC0-4CFB-45D0-8D07-1778BCBDDA1C}" type="slidenum">
              <a:rPr lang="en-GB" smtClean="0"/>
              <a:t>‹#›</a:t>
            </a:fld>
            <a:endParaRPr lang="en-GB"/>
          </a:p>
        </p:txBody>
      </p:sp>
    </p:spTree>
    <p:extLst>
      <p:ext uri="{BB962C8B-B14F-4D97-AF65-F5344CB8AC3E}">
        <p14:creationId xmlns:p14="http://schemas.microsoft.com/office/powerpoint/2010/main" val="900227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AB5A1-6F92-4FD4-A33F-15E49C7553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6A95B9-AE73-476C-9824-9CBAAA9DD0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004B22D-55B9-4BC6-B78A-26A7B89A19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2C446EF-4D77-4862-AB54-25D46ED2DF6E}"/>
              </a:ext>
            </a:extLst>
          </p:cNvPr>
          <p:cNvSpPr>
            <a:spLocks noGrp="1"/>
          </p:cNvSpPr>
          <p:nvPr>
            <p:ph type="dt" sz="half" idx="10"/>
          </p:nvPr>
        </p:nvSpPr>
        <p:spPr/>
        <p:txBody>
          <a:bodyPr/>
          <a:lstStyle/>
          <a:p>
            <a:fld id="{3941F84B-CEE0-4426-93AA-AEBDED12F5DB}" type="datetimeFigureOut">
              <a:rPr lang="en-GB" smtClean="0"/>
              <a:t>10/02/2025</a:t>
            </a:fld>
            <a:endParaRPr lang="en-GB"/>
          </a:p>
        </p:txBody>
      </p:sp>
      <p:sp>
        <p:nvSpPr>
          <p:cNvPr id="6" name="Footer Placeholder 5">
            <a:extLst>
              <a:ext uri="{FF2B5EF4-FFF2-40B4-BE49-F238E27FC236}">
                <a16:creationId xmlns:a16="http://schemas.microsoft.com/office/drawing/2014/main" id="{ED99D3B6-C1E5-4118-A567-710AA7444E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A08A6C-FED1-415F-B5C2-7E47A8A7310D}"/>
              </a:ext>
            </a:extLst>
          </p:cNvPr>
          <p:cNvSpPr>
            <a:spLocks noGrp="1"/>
          </p:cNvSpPr>
          <p:nvPr>
            <p:ph type="sldNum" sz="quarter" idx="12"/>
          </p:nvPr>
        </p:nvSpPr>
        <p:spPr/>
        <p:txBody>
          <a:bodyPr/>
          <a:lstStyle/>
          <a:p>
            <a:fld id="{BBBD2BC0-4CFB-45D0-8D07-1778BCBDDA1C}" type="slidenum">
              <a:rPr lang="en-GB" smtClean="0"/>
              <a:t>‹#›</a:t>
            </a:fld>
            <a:endParaRPr lang="en-GB"/>
          </a:p>
        </p:txBody>
      </p:sp>
    </p:spTree>
    <p:extLst>
      <p:ext uri="{BB962C8B-B14F-4D97-AF65-F5344CB8AC3E}">
        <p14:creationId xmlns:p14="http://schemas.microsoft.com/office/powerpoint/2010/main" val="384120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9C2BC-2EAC-42AF-96E1-2D5397E6E6D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77DD3F-3C86-45CB-8C8E-10CBF06017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C925B9-937E-4CAF-A4D3-07809BB561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79CF7E9-AC9A-454B-BF11-0477EACA50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C7B4AB-F755-48C8-85C0-DAACCD5235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EA35DD8-9847-47C7-9A7C-C3F555D1F9EA}"/>
              </a:ext>
            </a:extLst>
          </p:cNvPr>
          <p:cNvSpPr>
            <a:spLocks noGrp="1"/>
          </p:cNvSpPr>
          <p:nvPr>
            <p:ph type="dt" sz="half" idx="10"/>
          </p:nvPr>
        </p:nvSpPr>
        <p:spPr/>
        <p:txBody>
          <a:bodyPr/>
          <a:lstStyle/>
          <a:p>
            <a:fld id="{3941F84B-CEE0-4426-93AA-AEBDED12F5DB}" type="datetimeFigureOut">
              <a:rPr lang="en-GB" smtClean="0"/>
              <a:t>10/02/2025</a:t>
            </a:fld>
            <a:endParaRPr lang="en-GB"/>
          </a:p>
        </p:txBody>
      </p:sp>
      <p:sp>
        <p:nvSpPr>
          <p:cNvPr id="8" name="Footer Placeholder 7">
            <a:extLst>
              <a:ext uri="{FF2B5EF4-FFF2-40B4-BE49-F238E27FC236}">
                <a16:creationId xmlns:a16="http://schemas.microsoft.com/office/drawing/2014/main" id="{7578C262-F054-4C0A-982E-626D6DA9B1D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513C481-7DC8-4BF5-971B-5886D90100AD}"/>
              </a:ext>
            </a:extLst>
          </p:cNvPr>
          <p:cNvSpPr>
            <a:spLocks noGrp="1"/>
          </p:cNvSpPr>
          <p:nvPr>
            <p:ph type="sldNum" sz="quarter" idx="12"/>
          </p:nvPr>
        </p:nvSpPr>
        <p:spPr/>
        <p:txBody>
          <a:bodyPr/>
          <a:lstStyle/>
          <a:p>
            <a:fld id="{BBBD2BC0-4CFB-45D0-8D07-1778BCBDDA1C}" type="slidenum">
              <a:rPr lang="en-GB" smtClean="0"/>
              <a:t>‹#›</a:t>
            </a:fld>
            <a:endParaRPr lang="en-GB"/>
          </a:p>
        </p:txBody>
      </p:sp>
    </p:spTree>
    <p:extLst>
      <p:ext uri="{BB962C8B-B14F-4D97-AF65-F5344CB8AC3E}">
        <p14:creationId xmlns:p14="http://schemas.microsoft.com/office/powerpoint/2010/main" val="636183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4DA2A-D982-47B2-881E-78168E88443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D17599B-1AF2-4139-ACEE-B6C7A886E9E5}"/>
              </a:ext>
            </a:extLst>
          </p:cNvPr>
          <p:cNvSpPr>
            <a:spLocks noGrp="1"/>
          </p:cNvSpPr>
          <p:nvPr>
            <p:ph type="dt" sz="half" idx="10"/>
          </p:nvPr>
        </p:nvSpPr>
        <p:spPr/>
        <p:txBody>
          <a:bodyPr/>
          <a:lstStyle/>
          <a:p>
            <a:fld id="{3941F84B-CEE0-4426-93AA-AEBDED12F5DB}" type="datetimeFigureOut">
              <a:rPr lang="en-GB" smtClean="0"/>
              <a:t>10/02/2025</a:t>
            </a:fld>
            <a:endParaRPr lang="en-GB"/>
          </a:p>
        </p:txBody>
      </p:sp>
      <p:sp>
        <p:nvSpPr>
          <p:cNvPr id="4" name="Footer Placeholder 3">
            <a:extLst>
              <a:ext uri="{FF2B5EF4-FFF2-40B4-BE49-F238E27FC236}">
                <a16:creationId xmlns:a16="http://schemas.microsoft.com/office/drawing/2014/main" id="{8DFFC897-606D-4813-9B8B-60CA1D4AE6E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82B78BE-CB5E-4CF8-B85D-A81E526E68F7}"/>
              </a:ext>
            </a:extLst>
          </p:cNvPr>
          <p:cNvSpPr>
            <a:spLocks noGrp="1"/>
          </p:cNvSpPr>
          <p:nvPr>
            <p:ph type="sldNum" sz="quarter" idx="12"/>
          </p:nvPr>
        </p:nvSpPr>
        <p:spPr/>
        <p:txBody>
          <a:bodyPr/>
          <a:lstStyle/>
          <a:p>
            <a:fld id="{BBBD2BC0-4CFB-45D0-8D07-1778BCBDDA1C}" type="slidenum">
              <a:rPr lang="en-GB" smtClean="0"/>
              <a:t>‹#›</a:t>
            </a:fld>
            <a:endParaRPr lang="en-GB"/>
          </a:p>
        </p:txBody>
      </p:sp>
    </p:spTree>
    <p:extLst>
      <p:ext uri="{BB962C8B-B14F-4D97-AF65-F5344CB8AC3E}">
        <p14:creationId xmlns:p14="http://schemas.microsoft.com/office/powerpoint/2010/main" val="2791203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E40031-C100-4E96-A3F2-8FFD39EC5B76}"/>
              </a:ext>
            </a:extLst>
          </p:cNvPr>
          <p:cNvSpPr>
            <a:spLocks noGrp="1"/>
          </p:cNvSpPr>
          <p:nvPr>
            <p:ph type="dt" sz="half" idx="10"/>
          </p:nvPr>
        </p:nvSpPr>
        <p:spPr/>
        <p:txBody>
          <a:bodyPr/>
          <a:lstStyle/>
          <a:p>
            <a:fld id="{3941F84B-CEE0-4426-93AA-AEBDED12F5DB}" type="datetimeFigureOut">
              <a:rPr lang="en-GB" smtClean="0"/>
              <a:t>10/02/2025</a:t>
            </a:fld>
            <a:endParaRPr lang="en-GB"/>
          </a:p>
        </p:txBody>
      </p:sp>
      <p:sp>
        <p:nvSpPr>
          <p:cNvPr id="3" name="Footer Placeholder 2">
            <a:extLst>
              <a:ext uri="{FF2B5EF4-FFF2-40B4-BE49-F238E27FC236}">
                <a16:creationId xmlns:a16="http://schemas.microsoft.com/office/drawing/2014/main" id="{572D352C-3A2D-4BD7-8B7C-AAEBCE4E09F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0E37750-296A-499A-B74F-79E2CA2C8008}"/>
              </a:ext>
            </a:extLst>
          </p:cNvPr>
          <p:cNvSpPr>
            <a:spLocks noGrp="1"/>
          </p:cNvSpPr>
          <p:nvPr>
            <p:ph type="sldNum" sz="quarter" idx="12"/>
          </p:nvPr>
        </p:nvSpPr>
        <p:spPr/>
        <p:txBody>
          <a:bodyPr/>
          <a:lstStyle/>
          <a:p>
            <a:fld id="{BBBD2BC0-4CFB-45D0-8D07-1778BCBDDA1C}" type="slidenum">
              <a:rPr lang="en-GB" smtClean="0"/>
              <a:t>‹#›</a:t>
            </a:fld>
            <a:endParaRPr lang="en-GB"/>
          </a:p>
        </p:txBody>
      </p:sp>
    </p:spTree>
    <p:extLst>
      <p:ext uri="{BB962C8B-B14F-4D97-AF65-F5344CB8AC3E}">
        <p14:creationId xmlns:p14="http://schemas.microsoft.com/office/powerpoint/2010/main" val="1351744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E8732-AB69-4093-AEA9-B4FA303730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AEC5D5-26B9-4006-8911-F1508FD9EF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6FDB77D-666F-49C1-A220-6433CBDE66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9254FE-C91E-40C4-BDCF-A408004FDC0B}"/>
              </a:ext>
            </a:extLst>
          </p:cNvPr>
          <p:cNvSpPr>
            <a:spLocks noGrp="1"/>
          </p:cNvSpPr>
          <p:nvPr>
            <p:ph type="dt" sz="half" idx="10"/>
          </p:nvPr>
        </p:nvSpPr>
        <p:spPr/>
        <p:txBody>
          <a:bodyPr/>
          <a:lstStyle/>
          <a:p>
            <a:fld id="{3941F84B-CEE0-4426-93AA-AEBDED12F5DB}" type="datetimeFigureOut">
              <a:rPr lang="en-GB" smtClean="0"/>
              <a:t>10/02/2025</a:t>
            </a:fld>
            <a:endParaRPr lang="en-GB"/>
          </a:p>
        </p:txBody>
      </p:sp>
      <p:sp>
        <p:nvSpPr>
          <p:cNvPr id="6" name="Footer Placeholder 5">
            <a:extLst>
              <a:ext uri="{FF2B5EF4-FFF2-40B4-BE49-F238E27FC236}">
                <a16:creationId xmlns:a16="http://schemas.microsoft.com/office/drawing/2014/main" id="{0AB86262-85A3-46F9-8D04-7AD77622DD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A14564-B5C5-4610-B430-91A0E30A6A57}"/>
              </a:ext>
            </a:extLst>
          </p:cNvPr>
          <p:cNvSpPr>
            <a:spLocks noGrp="1"/>
          </p:cNvSpPr>
          <p:nvPr>
            <p:ph type="sldNum" sz="quarter" idx="12"/>
          </p:nvPr>
        </p:nvSpPr>
        <p:spPr/>
        <p:txBody>
          <a:bodyPr/>
          <a:lstStyle/>
          <a:p>
            <a:fld id="{BBBD2BC0-4CFB-45D0-8D07-1778BCBDDA1C}" type="slidenum">
              <a:rPr lang="en-GB" smtClean="0"/>
              <a:t>‹#›</a:t>
            </a:fld>
            <a:endParaRPr lang="en-GB"/>
          </a:p>
        </p:txBody>
      </p:sp>
    </p:spTree>
    <p:extLst>
      <p:ext uri="{BB962C8B-B14F-4D97-AF65-F5344CB8AC3E}">
        <p14:creationId xmlns:p14="http://schemas.microsoft.com/office/powerpoint/2010/main" val="1855970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606E6-B362-4F4F-A34F-46BE016D3C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B329E4E-D6BB-47E3-B30A-A17172CC5F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CFDA7B-3ECB-4A5B-9488-2A0167FFB5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F9686E-8559-403E-8A14-D8CF7BF151AD}"/>
              </a:ext>
            </a:extLst>
          </p:cNvPr>
          <p:cNvSpPr>
            <a:spLocks noGrp="1"/>
          </p:cNvSpPr>
          <p:nvPr>
            <p:ph type="dt" sz="half" idx="10"/>
          </p:nvPr>
        </p:nvSpPr>
        <p:spPr/>
        <p:txBody>
          <a:bodyPr/>
          <a:lstStyle/>
          <a:p>
            <a:fld id="{3941F84B-CEE0-4426-93AA-AEBDED12F5DB}" type="datetimeFigureOut">
              <a:rPr lang="en-GB" smtClean="0"/>
              <a:t>10/02/2025</a:t>
            </a:fld>
            <a:endParaRPr lang="en-GB"/>
          </a:p>
        </p:txBody>
      </p:sp>
      <p:sp>
        <p:nvSpPr>
          <p:cNvPr id="6" name="Footer Placeholder 5">
            <a:extLst>
              <a:ext uri="{FF2B5EF4-FFF2-40B4-BE49-F238E27FC236}">
                <a16:creationId xmlns:a16="http://schemas.microsoft.com/office/drawing/2014/main" id="{7F9F1567-BAFB-4A3B-A1B7-739A24E8D6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B04365-B7E4-4EB0-BC94-9BED2C99001E}"/>
              </a:ext>
            </a:extLst>
          </p:cNvPr>
          <p:cNvSpPr>
            <a:spLocks noGrp="1"/>
          </p:cNvSpPr>
          <p:nvPr>
            <p:ph type="sldNum" sz="quarter" idx="12"/>
          </p:nvPr>
        </p:nvSpPr>
        <p:spPr/>
        <p:txBody>
          <a:bodyPr/>
          <a:lstStyle/>
          <a:p>
            <a:fld id="{BBBD2BC0-4CFB-45D0-8D07-1778BCBDDA1C}" type="slidenum">
              <a:rPr lang="en-GB" smtClean="0"/>
              <a:t>‹#›</a:t>
            </a:fld>
            <a:endParaRPr lang="en-GB"/>
          </a:p>
        </p:txBody>
      </p:sp>
    </p:spTree>
    <p:extLst>
      <p:ext uri="{BB962C8B-B14F-4D97-AF65-F5344CB8AC3E}">
        <p14:creationId xmlns:p14="http://schemas.microsoft.com/office/powerpoint/2010/main" val="552339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F90ACE-3646-40AE-9BE6-DF13EEDCD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3421785-8DAC-4442-B675-0A2FE1CD6D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C6C31D-49E7-4934-9D94-404A212EC9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1F84B-CEE0-4426-93AA-AEBDED12F5DB}" type="datetimeFigureOut">
              <a:rPr lang="en-GB" smtClean="0"/>
              <a:t>10/02/2025</a:t>
            </a:fld>
            <a:endParaRPr lang="en-GB"/>
          </a:p>
        </p:txBody>
      </p:sp>
      <p:sp>
        <p:nvSpPr>
          <p:cNvPr id="5" name="Footer Placeholder 4">
            <a:extLst>
              <a:ext uri="{FF2B5EF4-FFF2-40B4-BE49-F238E27FC236}">
                <a16:creationId xmlns:a16="http://schemas.microsoft.com/office/drawing/2014/main" id="{CD01C28F-09C9-4130-AD72-27DF873C1A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6D71460-AF6B-439C-B7A9-6FEE32042D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D2BC0-4CFB-45D0-8D07-1778BCBDDA1C}" type="slidenum">
              <a:rPr lang="en-GB" smtClean="0"/>
              <a:t>‹#›</a:t>
            </a:fld>
            <a:endParaRPr lang="en-GB"/>
          </a:p>
        </p:txBody>
      </p:sp>
    </p:spTree>
    <p:extLst>
      <p:ext uri="{BB962C8B-B14F-4D97-AF65-F5344CB8AC3E}">
        <p14:creationId xmlns:p14="http://schemas.microsoft.com/office/powerpoint/2010/main" val="2708385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website&#10;&#10;Description automatically generated">
            <a:extLst>
              <a:ext uri="{FF2B5EF4-FFF2-40B4-BE49-F238E27FC236}">
                <a16:creationId xmlns:a16="http://schemas.microsoft.com/office/drawing/2014/main" id="{5528C0B7-8F83-283A-DBCE-244A706987A0}"/>
              </a:ext>
            </a:extLst>
          </p:cNvPr>
          <p:cNvPicPr>
            <a:picLocks noChangeAspect="1"/>
          </p:cNvPicPr>
          <p:nvPr/>
        </p:nvPicPr>
        <p:blipFill>
          <a:blip r:embed="rId2"/>
          <a:stretch>
            <a:fillRect/>
          </a:stretch>
        </p:blipFill>
        <p:spPr>
          <a:xfrm>
            <a:off x="2349795" y="179168"/>
            <a:ext cx="7612912" cy="6604200"/>
          </a:xfrm>
          <a:prstGeom prst="rect">
            <a:avLst/>
          </a:prstGeom>
        </p:spPr>
      </p:pic>
    </p:spTree>
    <p:extLst>
      <p:ext uri="{BB962C8B-B14F-4D97-AF65-F5344CB8AC3E}">
        <p14:creationId xmlns:p14="http://schemas.microsoft.com/office/powerpoint/2010/main" val="2417458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41871-F692-42C8-B2D7-F8678200E6D5}"/>
              </a:ext>
            </a:extLst>
          </p:cNvPr>
          <p:cNvSpPr>
            <a:spLocks noGrp="1"/>
          </p:cNvSpPr>
          <p:nvPr>
            <p:ph type="title"/>
          </p:nvPr>
        </p:nvSpPr>
        <p:spPr/>
        <p:txBody>
          <a:bodyPr/>
          <a:lstStyle/>
          <a:p>
            <a:r>
              <a:rPr lang="en-GB" dirty="0"/>
              <a:t>The advice we have given students:</a:t>
            </a:r>
          </a:p>
        </p:txBody>
      </p:sp>
      <p:sp>
        <p:nvSpPr>
          <p:cNvPr id="3" name="Content Placeholder 2">
            <a:extLst>
              <a:ext uri="{FF2B5EF4-FFF2-40B4-BE49-F238E27FC236}">
                <a16:creationId xmlns:a16="http://schemas.microsoft.com/office/drawing/2014/main" id="{88BCB98D-9898-4645-9AEF-D9ECFB150324}"/>
              </a:ext>
            </a:extLst>
          </p:cNvPr>
          <p:cNvSpPr>
            <a:spLocks noGrp="1"/>
          </p:cNvSpPr>
          <p:nvPr>
            <p:ph idx="1"/>
          </p:nvPr>
        </p:nvSpPr>
        <p:spPr/>
        <p:txBody>
          <a:bodyPr/>
          <a:lstStyle/>
          <a:p>
            <a:r>
              <a:rPr lang="en-GB" dirty="0"/>
              <a:t>DON’T choose a subject because your friends are doing it </a:t>
            </a:r>
          </a:p>
          <a:p>
            <a:r>
              <a:rPr lang="en-GB" dirty="0"/>
              <a:t>DON’T select an option because it’s taught by your favourite teacher</a:t>
            </a:r>
          </a:p>
          <a:p>
            <a:r>
              <a:rPr lang="en-GB" dirty="0"/>
              <a:t>DO make two reserve choices: we can’t guarantee first choices!</a:t>
            </a:r>
          </a:p>
        </p:txBody>
      </p:sp>
      <p:sp>
        <p:nvSpPr>
          <p:cNvPr id="4" name="TextBox 3">
            <a:extLst>
              <a:ext uri="{FF2B5EF4-FFF2-40B4-BE49-F238E27FC236}">
                <a16:creationId xmlns:a16="http://schemas.microsoft.com/office/drawing/2014/main" id="{80D2B4B2-5163-4C26-81D5-137E28CDCF2B}"/>
              </a:ext>
            </a:extLst>
          </p:cNvPr>
          <p:cNvSpPr txBox="1"/>
          <p:nvPr/>
        </p:nvSpPr>
        <p:spPr>
          <a:xfrm>
            <a:off x="838201" y="3577856"/>
            <a:ext cx="7742274" cy="3046988"/>
          </a:xfrm>
          <a:prstGeom prst="rect">
            <a:avLst/>
          </a:prstGeom>
          <a:noFill/>
          <a:ln>
            <a:solidFill>
              <a:schemeClr val="tx1"/>
            </a:solidFill>
          </a:ln>
        </p:spPr>
        <p:txBody>
          <a:bodyPr wrap="square" rtlCol="0">
            <a:spAutoFit/>
          </a:bodyPr>
          <a:lstStyle/>
          <a:p>
            <a:r>
              <a:rPr lang="en-GB" sz="2800" b="1" dirty="0">
                <a:latin typeface="Calibri" panose="020F0502020204030204" pitchFamily="34" charset="0"/>
              </a:rPr>
              <a:t>If you would like further advice or have questions:</a:t>
            </a:r>
          </a:p>
          <a:p>
            <a:pPr marL="457200" indent="-457200">
              <a:buFont typeface="Wingdings" panose="05000000000000000000" pitchFamily="2" charset="2"/>
              <a:buChar char="ü"/>
            </a:pPr>
            <a:r>
              <a:rPr lang="en-GB" sz="2800" b="1" dirty="0">
                <a:latin typeface="Calibri" panose="020F0502020204030204" pitchFamily="34" charset="0"/>
              </a:rPr>
              <a:t>Ms Newey, Assistant Head Teacher</a:t>
            </a:r>
          </a:p>
          <a:p>
            <a:pPr marL="457200" indent="-457200">
              <a:buFont typeface="Wingdings" panose="05000000000000000000" pitchFamily="2" charset="2"/>
              <a:buChar char="ü"/>
            </a:pPr>
            <a:endParaRPr lang="en-GB" sz="2800" b="1" dirty="0">
              <a:latin typeface="Calibri" panose="020F0502020204030204" pitchFamily="34" charset="0"/>
            </a:endParaRPr>
          </a:p>
          <a:p>
            <a:pPr marL="457200" indent="-457200">
              <a:buFont typeface="Wingdings" panose="05000000000000000000" pitchFamily="2" charset="2"/>
              <a:buChar char="ü"/>
            </a:pPr>
            <a:r>
              <a:rPr lang="en-GB" sz="2800" b="1" dirty="0">
                <a:latin typeface="Calibri" panose="020F0502020204030204" pitchFamily="34" charset="0"/>
              </a:rPr>
              <a:t>Ms </a:t>
            </a:r>
            <a:r>
              <a:rPr lang="en-GB" sz="2800" b="1" dirty="0" err="1">
                <a:latin typeface="Calibri" panose="020F0502020204030204" pitchFamily="34" charset="0"/>
              </a:rPr>
              <a:t>sacramento</a:t>
            </a:r>
            <a:r>
              <a:rPr lang="en-GB" sz="2800" b="1" dirty="0">
                <a:latin typeface="Calibri" panose="020F0502020204030204" pitchFamily="34" charset="0"/>
              </a:rPr>
              <a:t>, Head of Year 9</a:t>
            </a:r>
          </a:p>
          <a:p>
            <a:pPr marL="457200" indent="-457200">
              <a:buFont typeface="Wingdings" panose="05000000000000000000" pitchFamily="2" charset="2"/>
              <a:buChar char="ü"/>
            </a:pPr>
            <a:endParaRPr lang="en-GB" sz="2800" b="1" dirty="0">
              <a:latin typeface="Calibri" panose="020F0502020204030204" pitchFamily="34" charset="0"/>
            </a:endParaRPr>
          </a:p>
          <a:p>
            <a:pPr marL="457200" indent="-457200">
              <a:buFont typeface="Wingdings" panose="05000000000000000000" pitchFamily="2" charset="2"/>
              <a:buChar char="ü"/>
            </a:pPr>
            <a:r>
              <a:rPr lang="en-GB" sz="2800" b="1" dirty="0">
                <a:latin typeface="Calibri" panose="020F0502020204030204" pitchFamily="34" charset="0"/>
              </a:rPr>
              <a:t>Ms </a:t>
            </a:r>
            <a:r>
              <a:rPr lang="en-GB" sz="2800" b="1" dirty="0" err="1">
                <a:latin typeface="Calibri" panose="020F0502020204030204" pitchFamily="34" charset="0"/>
              </a:rPr>
              <a:t>Baterip</a:t>
            </a:r>
            <a:r>
              <a:rPr lang="en-GB" sz="2800" b="1" dirty="0">
                <a:latin typeface="Calibri" panose="020F0502020204030204" pitchFamily="34" charset="0"/>
              </a:rPr>
              <a:t>, Head of Careers </a:t>
            </a:r>
          </a:p>
          <a:p>
            <a:endParaRPr lang="en-GB" sz="2400" b="1" dirty="0">
              <a:latin typeface="Calibri" panose="020F0502020204030204" pitchFamily="34" charset="0"/>
            </a:endParaRPr>
          </a:p>
        </p:txBody>
      </p:sp>
      <p:pic>
        <p:nvPicPr>
          <p:cNvPr id="5" name="Picture 4">
            <a:extLst>
              <a:ext uri="{FF2B5EF4-FFF2-40B4-BE49-F238E27FC236}">
                <a16:creationId xmlns:a16="http://schemas.microsoft.com/office/drawing/2014/main" id="{442D1D64-B1E4-432A-8D5D-EF4416BAFB71}"/>
              </a:ext>
            </a:extLst>
          </p:cNvPr>
          <p:cNvPicPr>
            <a:picLocks noChangeAspect="1"/>
          </p:cNvPicPr>
          <p:nvPr/>
        </p:nvPicPr>
        <p:blipFill>
          <a:blip r:embed="rId2"/>
          <a:stretch>
            <a:fillRect/>
          </a:stretch>
        </p:blipFill>
        <p:spPr>
          <a:xfrm rot="1724343">
            <a:off x="8909175" y="3515617"/>
            <a:ext cx="2115925" cy="3171466"/>
          </a:xfrm>
          <a:prstGeom prst="rect">
            <a:avLst/>
          </a:prstGeom>
        </p:spPr>
      </p:pic>
    </p:spTree>
    <p:extLst>
      <p:ext uri="{BB962C8B-B14F-4D97-AF65-F5344CB8AC3E}">
        <p14:creationId xmlns:p14="http://schemas.microsoft.com/office/powerpoint/2010/main" val="217116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93130-D413-4825-A1CF-43F64136F15C}"/>
              </a:ext>
            </a:extLst>
          </p:cNvPr>
          <p:cNvSpPr>
            <a:spLocks noGrp="1"/>
          </p:cNvSpPr>
          <p:nvPr>
            <p:ph type="title"/>
          </p:nvPr>
        </p:nvSpPr>
        <p:spPr/>
        <p:txBody>
          <a:bodyPr/>
          <a:lstStyle/>
          <a:p>
            <a:r>
              <a:rPr lang="en-GB" dirty="0"/>
              <a:t>FAQ: Is it important that my child knows what career they want to follow? </a:t>
            </a:r>
          </a:p>
        </p:txBody>
      </p:sp>
      <p:sp>
        <p:nvSpPr>
          <p:cNvPr id="3" name="Content Placeholder 2">
            <a:extLst>
              <a:ext uri="{FF2B5EF4-FFF2-40B4-BE49-F238E27FC236}">
                <a16:creationId xmlns:a16="http://schemas.microsoft.com/office/drawing/2014/main" id="{7112906F-80A2-4991-BE0A-133BF49399DF}"/>
              </a:ext>
            </a:extLst>
          </p:cNvPr>
          <p:cNvSpPr>
            <a:spLocks noGrp="1"/>
          </p:cNvSpPr>
          <p:nvPr>
            <p:ph idx="1"/>
          </p:nvPr>
        </p:nvSpPr>
        <p:spPr>
          <a:xfrm>
            <a:off x="838200" y="1769397"/>
            <a:ext cx="10515600" cy="4351338"/>
          </a:xfrm>
        </p:spPr>
        <p:txBody>
          <a:bodyPr/>
          <a:lstStyle/>
          <a:p>
            <a:r>
              <a:rPr lang="en-GB" dirty="0"/>
              <a:t>No, not at this stage. Young people often change their minds - this is a natural process because as they develop as an individual, so do their career intentions. It is important to keep as many doors open as possible and to aim high! However, if they do have a serious career idea they should check if any subjects are essential or desirable. Ms </a:t>
            </a:r>
            <a:r>
              <a:rPr lang="en-GB" dirty="0" err="1"/>
              <a:t>Baterip</a:t>
            </a:r>
            <a:r>
              <a:rPr lang="en-GB" dirty="0"/>
              <a:t>, the Careers Officer, can offer advice.</a:t>
            </a:r>
          </a:p>
        </p:txBody>
      </p:sp>
      <p:pic>
        <p:nvPicPr>
          <p:cNvPr id="1026" name="Picture 2" descr="Why Career Planning is an Important Factor for Future?">
            <a:extLst>
              <a:ext uri="{FF2B5EF4-FFF2-40B4-BE49-F238E27FC236}">
                <a16:creationId xmlns:a16="http://schemas.microsoft.com/office/drawing/2014/main" id="{C154D060-2B18-47F8-8BA7-3755896CAA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4828" y="4228877"/>
            <a:ext cx="4983126" cy="249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665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9BE14-C298-4AEC-A325-D8C61CFDB125}"/>
              </a:ext>
            </a:extLst>
          </p:cNvPr>
          <p:cNvSpPr>
            <a:spLocks noGrp="1"/>
          </p:cNvSpPr>
          <p:nvPr>
            <p:ph type="title"/>
          </p:nvPr>
        </p:nvSpPr>
        <p:spPr/>
        <p:txBody>
          <a:bodyPr/>
          <a:lstStyle/>
          <a:p>
            <a:r>
              <a:rPr lang="en-GB" dirty="0"/>
              <a:t>FAQ: Can my child change their subject preferences at a later date? </a:t>
            </a:r>
          </a:p>
        </p:txBody>
      </p:sp>
      <p:sp>
        <p:nvSpPr>
          <p:cNvPr id="3" name="Content Placeholder 2">
            <a:extLst>
              <a:ext uri="{FF2B5EF4-FFF2-40B4-BE49-F238E27FC236}">
                <a16:creationId xmlns:a16="http://schemas.microsoft.com/office/drawing/2014/main" id="{62B3DA4A-B1C9-439B-BA9E-816360034F1D}"/>
              </a:ext>
            </a:extLst>
          </p:cNvPr>
          <p:cNvSpPr>
            <a:spLocks noGrp="1"/>
          </p:cNvSpPr>
          <p:nvPr>
            <p:ph idx="1"/>
          </p:nvPr>
        </p:nvSpPr>
        <p:spPr>
          <a:xfrm>
            <a:off x="838200" y="1818167"/>
            <a:ext cx="10515600" cy="4826628"/>
          </a:xfrm>
        </p:spPr>
        <p:txBody>
          <a:bodyPr/>
          <a:lstStyle/>
          <a:p>
            <a:r>
              <a:rPr lang="en-GB" dirty="0"/>
              <a:t>They should consider the option preferences that they make as final. After Easter it will be difficult to change decisions. Students should let us know, as soon as possible, about any changes or concerns they may have about a subject. CHANGES ARE NOT USUALLY ALLOWED AFTER THE START OF JUNE as the timetable will have been put in place by then.</a:t>
            </a:r>
          </a:p>
        </p:txBody>
      </p:sp>
      <p:pic>
        <p:nvPicPr>
          <p:cNvPr id="2050" name="Picture 2" descr="Crippled By Indecision: Why Some Young Adults Can't Get Off the Couch and  Get On With Their Lives - New Directions for Young Adults">
            <a:extLst>
              <a:ext uri="{FF2B5EF4-FFF2-40B4-BE49-F238E27FC236}">
                <a16:creationId xmlns:a16="http://schemas.microsoft.com/office/drawing/2014/main" id="{DE42CC09-C410-41C2-8193-B0142BD09E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762" y="3919425"/>
            <a:ext cx="5071731" cy="2852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390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levels Illustrations and Clip Art. 13,193 A levels royalty free  illustrations, drawings and graphics available to search from thousands of  vector EPS clipart producers.">
            <a:extLst>
              <a:ext uri="{FF2B5EF4-FFF2-40B4-BE49-F238E27FC236}">
                <a16:creationId xmlns:a16="http://schemas.microsoft.com/office/drawing/2014/main" id="{3765ADC6-39C7-4D3D-A690-7C4D21065E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8386" y="5241851"/>
            <a:ext cx="1536525" cy="15127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38E8A39-657F-493F-809B-7B238F9900CC}"/>
              </a:ext>
            </a:extLst>
          </p:cNvPr>
          <p:cNvSpPr>
            <a:spLocks noGrp="1"/>
          </p:cNvSpPr>
          <p:nvPr>
            <p:ph type="title"/>
          </p:nvPr>
        </p:nvSpPr>
        <p:spPr/>
        <p:txBody>
          <a:bodyPr>
            <a:normAutofit/>
          </a:bodyPr>
          <a:lstStyle/>
          <a:p>
            <a:r>
              <a:rPr lang="en-GB" dirty="0"/>
              <a:t>FAQ: What qualifications does my child need to progress to post 16 courses? </a:t>
            </a:r>
          </a:p>
        </p:txBody>
      </p:sp>
      <p:sp>
        <p:nvSpPr>
          <p:cNvPr id="3" name="Content Placeholder 2">
            <a:extLst>
              <a:ext uri="{FF2B5EF4-FFF2-40B4-BE49-F238E27FC236}">
                <a16:creationId xmlns:a16="http://schemas.microsoft.com/office/drawing/2014/main" id="{78562D01-F5D9-43CE-973C-3DB562382027}"/>
              </a:ext>
            </a:extLst>
          </p:cNvPr>
          <p:cNvSpPr>
            <a:spLocks noGrp="1"/>
          </p:cNvSpPr>
          <p:nvPr>
            <p:ph idx="1"/>
          </p:nvPr>
        </p:nvSpPr>
        <p:spPr/>
        <p:txBody>
          <a:bodyPr/>
          <a:lstStyle/>
          <a:p>
            <a:r>
              <a:rPr lang="en-GB" dirty="0"/>
              <a:t>Your child will need the equivalent of seven good GCSE qualifications (grade 5 or above) in order to progress to Level 3 (Advanced qualifications, e.g. A levels or BTEC level 3). Students will usually need to attain a grade 6 in their chosen subjects to study them at A level. Some sixth form colleges are requesting students achieve a grade 7 in their chosen subjects in order to start A levels. </a:t>
            </a:r>
          </a:p>
          <a:p>
            <a:r>
              <a:rPr lang="en-GB" dirty="0"/>
              <a:t>Students choosing to follow a more vocational route, such as BTEC, can start a level 2 course with at least 4 grades at a level 3 or above.</a:t>
            </a:r>
          </a:p>
          <a:p>
            <a:r>
              <a:rPr lang="en-GB" dirty="0"/>
              <a:t>Students who do not achieve a grade 4 in English or maths will need to retake these subjects at college.</a:t>
            </a:r>
          </a:p>
        </p:txBody>
      </p:sp>
      <p:pic>
        <p:nvPicPr>
          <p:cNvPr id="3076" name="Picture 4" descr="BTEC Feedback Questionnaire | Enterprise Learning Alliance">
            <a:extLst>
              <a:ext uri="{FF2B5EF4-FFF2-40B4-BE49-F238E27FC236}">
                <a16:creationId xmlns:a16="http://schemas.microsoft.com/office/drawing/2014/main" id="{8E52CFFF-E70D-49F5-985D-89AA162B9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4964" y="4862513"/>
            <a:ext cx="443865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071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C153E-C6A8-43F9-B8FE-A08F3B075028}"/>
              </a:ext>
            </a:extLst>
          </p:cNvPr>
          <p:cNvSpPr>
            <a:spLocks noGrp="1"/>
          </p:cNvSpPr>
          <p:nvPr>
            <p:ph type="title"/>
          </p:nvPr>
        </p:nvSpPr>
        <p:spPr/>
        <p:txBody>
          <a:bodyPr/>
          <a:lstStyle/>
          <a:p>
            <a:r>
              <a:rPr lang="en-GB" dirty="0"/>
              <a:t>Planning ahead…</a:t>
            </a:r>
          </a:p>
        </p:txBody>
      </p:sp>
      <p:sp>
        <p:nvSpPr>
          <p:cNvPr id="3" name="Content Placeholder 2">
            <a:extLst>
              <a:ext uri="{FF2B5EF4-FFF2-40B4-BE49-F238E27FC236}">
                <a16:creationId xmlns:a16="http://schemas.microsoft.com/office/drawing/2014/main" id="{14AC438A-412C-438D-89F4-2C3D5C39BD8E}"/>
              </a:ext>
            </a:extLst>
          </p:cNvPr>
          <p:cNvSpPr>
            <a:spLocks noGrp="1"/>
          </p:cNvSpPr>
          <p:nvPr>
            <p:ph idx="1"/>
          </p:nvPr>
        </p:nvSpPr>
        <p:spPr/>
        <p:txBody>
          <a:bodyPr/>
          <a:lstStyle/>
          <a:p>
            <a:r>
              <a:rPr lang="en-GB" dirty="0"/>
              <a:t>It is important that students reach their potential in Years 10 and 11 so that they can have a range of opportunities available to them at Post 16 for further education, employment or training. </a:t>
            </a:r>
          </a:p>
          <a:p>
            <a:r>
              <a:rPr lang="en-GB" dirty="0"/>
              <a:t>For all types of employment, students will need to demonstrate excellent attendance, a consistently good attitude to learning and good qualifications in English, mathematics and at least five other subjects.</a:t>
            </a:r>
          </a:p>
        </p:txBody>
      </p:sp>
      <p:pic>
        <p:nvPicPr>
          <p:cNvPr id="4098" name="Picture 2" descr="The phrase Plan Ahead written on sticky paper Stock Photo by ©roobcio  53358841">
            <a:extLst>
              <a:ext uri="{FF2B5EF4-FFF2-40B4-BE49-F238E27FC236}">
                <a16:creationId xmlns:a16="http://schemas.microsoft.com/office/drawing/2014/main" id="{FC14CA42-F5F7-45AD-9512-543798F64B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9562" y="4505584"/>
            <a:ext cx="3700131" cy="2218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272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5161-10EA-4D2B-9BCC-FC81387FA2AE}"/>
              </a:ext>
            </a:extLst>
          </p:cNvPr>
          <p:cNvSpPr>
            <a:spLocks noGrp="1"/>
          </p:cNvSpPr>
          <p:nvPr>
            <p:ph type="title"/>
          </p:nvPr>
        </p:nvSpPr>
        <p:spPr/>
        <p:txBody>
          <a:bodyPr/>
          <a:lstStyle/>
          <a:p>
            <a:r>
              <a:rPr lang="en-GB" dirty="0"/>
              <a:t>What will my child study?</a:t>
            </a:r>
          </a:p>
        </p:txBody>
      </p:sp>
      <p:sp>
        <p:nvSpPr>
          <p:cNvPr id="3" name="Content Placeholder 2">
            <a:extLst>
              <a:ext uri="{FF2B5EF4-FFF2-40B4-BE49-F238E27FC236}">
                <a16:creationId xmlns:a16="http://schemas.microsoft.com/office/drawing/2014/main" id="{B2A3D314-B173-42FF-B37E-D97726443C69}"/>
              </a:ext>
            </a:extLst>
          </p:cNvPr>
          <p:cNvSpPr>
            <a:spLocks noGrp="1"/>
          </p:cNvSpPr>
          <p:nvPr>
            <p:ph idx="1"/>
          </p:nvPr>
        </p:nvSpPr>
        <p:spPr>
          <a:xfrm>
            <a:off x="838200" y="1690688"/>
            <a:ext cx="10515600" cy="4486275"/>
          </a:xfrm>
        </p:spPr>
        <p:txBody>
          <a:bodyPr/>
          <a:lstStyle/>
          <a:p>
            <a:r>
              <a:rPr lang="en-GB" dirty="0"/>
              <a:t>EVERYBODY studies the ‘common core’:</a:t>
            </a:r>
          </a:p>
        </p:txBody>
      </p:sp>
      <p:sp>
        <p:nvSpPr>
          <p:cNvPr id="4" name="Content Placeholder 4">
            <a:extLst>
              <a:ext uri="{FF2B5EF4-FFF2-40B4-BE49-F238E27FC236}">
                <a16:creationId xmlns:a16="http://schemas.microsoft.com/office/drawing/2014/main" id="{650CFE51-3E92-4EE6-BB54-B99CECF48520}"/>
              </a:ext>
            </a:extLst>
          </p:cNvPr>
          <p:cNvSpPr txBox="1">
            <a:spLocks/>
          </p:cNvSpPr>
          <p:nvPr/>
        </p:nvSpPr>
        <p:spPr>
          <a:xfrm>
            <a:off x="917944" y="2403278"/>
            <a:ext cx="5410944" cy="4497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t>English Language</a:t>
            </a:r>
          </a:p>
          <a:p>
            <a:pPr marL="0" indent="0">
              <a:buFont typeface="Arial" panose="020B0604020202020204" pitchFamily="34" charset="0"/>
              <a:buNone/>
            </a:pPr>
            <a:r>
              <a:rPr lang="en-GB" b="1" dirty="0"/>
              <a:t>English Literature</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Mathematics</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Science  (double or triple)</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Core PE – one lesson a week</a:t>
            </a:r>
          </a:p>
          <a:p>
            <a:pPr marL="0" indent="0">
              <a:buFont typeface="Arial" panose="020B0604020202020204" pitchFamily="34" charset="0"/>
              <a:buNone/>
            </a:pPr>
            <a:endParaRPr lang="en-GB" b="1" dirty="0"/>
          </a:p>
        </p:txBody>
      </p:sp>
      <p:sp>
        <p:nvSpPr>
          <p:cNvPr id="5" name="Right Brace 4">
            <a:extLst>
              <a:ext uri="{FF2B5EF4-FFF2-40B4-BE49-F238E27FC236}">
                <a16:creationId xmlns:a16="http://schemas.microsoft.com/office/drawing/2014/main" id="{CEDFEEE5-19B5-405E-B4FC-52EFAE0B2568}"/>
              </a:ext>
            </a:extLst>
          </p:cNvPr>
          <p:cNvSpPr/>
          <p:nvPr/>
        </p:nvSpPr>
        <p:spPr>
          <a:xfrm>
            <a:off x="3735133" y="2403278"/>
            <a:ext cx="1296144" cy="1025722"/>
          </a:xfrm>
          <a:prstGeom prst="rightBrace">
            <a:avLst>
              <a:gd name="adj1" fmla="val 8333"/>
              <a:gd name="adj2" fmla="val 51095"/>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b="1" dirty="0"/>
          </a:p>
        </p:txBody>
      </p:sp>
      <p:sp>
        <p:nvSpPr>
          <p:cNvPr id="6" name="TextBox 5">
            <a:extLst>
              <a:ext uri="{FF2B5EF4-FFF2-40B4-BE49-F238E27FC236}">
                <a16:creationId xmlns:a16="http://schemas.microsoft.com/office/drawing/2014/main" id="{F406DC1A-314F-42E2-8DC5-6F2A14658FCB}"/>
              </a:ext>
            </a:extLst>
          </p:cNvPr>
          <p:cNvSpPr txBox="1"/>
          <p:nvPr/>
        </p:nvSpPr>
        <p:spPr>
          <a:xfrm>
            <a:off x="5883349" y="2623751"/>
            <a:ext cx="2736304" cy="584775"/>
          </a:xfrm>
          <a:prstGeom prst="rect">
            <a:avLst/>
          </a:prstGeom>
          <a:noFill/>
        </p:spPr>
        <p:txBody>
          <a:bodyPr wrap="square" rtlCol="0">
            <a:spAutoFit/>
          </a:bodyPr>
          <a:lstStyle/>
          <a:p>
            <a:r>
              <a:rPr lang="en-GB" sz="3200" b="1" dirty="0"/>
              <a:t>2 GCSEs </a:t>
            </a:r>
          </a:p>
        </p:txBody>
      </p:sp>
      <p:sp>
        <p:nvSpPr>
          <p:cNvPr id="7" name="TextBox 6">
            <a:extLst>
              <a:ext uri="{FF2B5EF4-FFF2-40B4-BE49-F238E27FC236}">
                <a16:creationId xmlns:a16="http://schemas.microsoft.com/office/drawing/2014/main" id="{9CEF4EB8-B89D-46AD-A67A-B0AB9D3EFBC2}"/>
              </a:ext>
            </a:extLst>
          </p:cNvPr>
          <p:cNvSpPr txBox="1"/>
          <p:nvPr/>
        </p:nvSpPr>
        <p:spPr>
          <a:xfrm>
            <a:off x="5883349" y="3783692"/>
            <a:ext cx="2736304" cy="584775"/>
          </a:xfrm>
          <a:prstGeom prst="rect">
            <a:avLst/>
          </a:prstGeom>
          <a:noFill/>
        </p:spPr>
        <p:txBody>
          <a:bodyPr wrap="square" rtlCol="0">
            <a:spAutoFit/>
          </a:bodyPr>
          <a:lstStyle/>
          <a:p>
            <a:r>
              <a:rPr lang="en-GB" sz="3200" b="1" dirty="0"/>
              <a:t>1 GCSE </a:t>
            </a:r>
          </a:p>
        </p:txBody>
      </p:sp>
      <p:sp>
        <p:nvSpPr>
          <p:cNvPr id="8" name="TextBox 7">
            <a:extLst>
              <a:ext uri="{FF2B5EF4-FFF2-40B4-BE49-F238E27FC236}">
                <a16:creationId xmlns:a16="http://schemas.microsoft.com/office/drawing/2014/main" id="{0185BCCF-B86A-4CA3-8964-F866BF011BAD}"/>
              </a:ext>
            </a:extLst>
          </p:cNvPr>
          <p:cNvSpPr txBox="1"/>
          <p:nvPr/>
        </p:nvSpPr>
        <p:spPr>
          <a:xfrm>
            <a:off x="5883349" y="4874924"/>
            <a:ext cx="2844824" cy="584775"/>
          </a:xfrm>
          <a:prstGeom prst="rect">
            <a:avLst/>
          </a:prstGeom>
          <a:noFill/>
        </p:spPr>
        <p:txBody>
          <a:bodyPr wrap="square" rtlCol="0">
            <a:spAutoFit/>
          </a:bodyPr>
          <a:lstStyle/>
          <a:p>
            <a:r>
              <a:rPr lang="en-GB" sz="3200" b="1" dirty="0"/>
              <a:t>2 or 3 GCSEs </a:t>
            </a:r>
          </a:p>
        </p:txBody>
      </p:sp>
      <p:pic>
        <p:nvPicPr>
          <p:cNvPr id="2050" name="Picture 2" descr="GCSE English Online - The Maze Academy">
            <a:extLst>
              <a:ext uri="{FF2B5EF4-FFF2-40B4-BE49-F238E27FC236}">
                <a16:creationId xmlns:a16="http://schemas.microsoft.com/office/drawing/2014/main" id="{7C773F45-49B9-44AD-AAF8-40AB51E3F1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5444" y="171488"/>
            <a:ext cx="2247665" cy="14461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ths | marydeansprimary">
            <a:extLst>
              <a:ext uri="{FF2B5EF4-FFF2-40B4-BE49-F238E27FC236}">
                <a16:creationId xmlns:a16="http://schemas.microsoft.com/office/drawing/2014/main" id="{2396DF29-54B2-4480-824A-90D779AD1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4640" y="1960577"/>
            <a:ext cx="2278469" cy="113923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cience Images - Free Download on Freepik">
            <a:extLst>
              <a:ext uri="{FF2B5EF4-FFF2-40B4-BE49-F238E27FC236}">
                <a16:creationId xmlns:a16="http://schemas.microsoft.com/office/drawing/2014/main" id="{462747C3-5772-4B3D-A1EA-FF8EFC4AA1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3316" y="3390279"/>
            <a:ext cx="2218356" cy="147772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hysical Education - Turnditch CE Primary School">
            <a:extLst>
              <a:ext uri="{FF2B5EF4-FFF2-40B4-BE49-F238E27FC236}">
                <a16:creationId xmlns:a16="http://schemas.microsoft.com/office/drawing/2014/main" id="{CA0BF2E9-CA9F-462A-8D91-57DB4DDD27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7572" y="5208789"/>
            <a:ext cx="2206228" cy="1477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188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92A3-DAD5-4949-97B6-AFD5345887B6}"/>
              </a:ext>
            </a:extLst>
          </p:cNvPr>
          <p:cNvSpPr>
            <a:spLocks noGrp="1"/>
          </p:cNvSpPr>
          <p:nvPr>
            <p:ph type="title"/>
          </p:nvPr>
        </p:nvSpPr>
        <p:spPr/>
        <p:txBody>
          <a:bodyPr/>
          <a:lstStyle/>
          <a:p>
            <a:r>
              <a:rPr lang="en-GB" dirty="0"/>
              <a:t>The option subjects:</a:t>
            </a:r>
          </a:p>
        </p:txBody>
      </p:sp>
      <p:sp>
        <p:nvSpPr>
          <p:cNvPr id="3" name="Content Placeholder 2">
            <a:extLst>
              <a:ext uri="{FF2B5EF4-FFF2-40B4-BE49-F238E27FC236}">
                <a16:creationId xmlns:a16="http://schemas.microsoft.com/office/drawing/2014/main" id="{B235D249-6F39-411D-AFDF-5EAF303F6B8D}"/>
              </a:ext>
            </a:extLst>
          </p:cNvPr>
          <p:cNvSpPr>
            <a:spLocks noGrp="1"/>
          </p:cNvSpPr>
          <p:nvPr>
            <p:ph sz="half" idx="1"/>
          </p:nvPr>
        </p:nvSpPr>
        <p:spPr>
          <a:xfrm>
            <a:off x="4880344" y="1690688"/>
            <a:ext cx="4336760" cy="4351338"/>
          </a:xfrm>
        </p:spPr>
        <p:txBody>
          <a:bodyPr>
            <a:normAutofit fontScale="92500" lnSpcReduction="10000"/>
          </a:bodyPr>
          <a:lstStyle/>
          <a:p>
            <a:pPr>
              <a:lnSpc>
                <a:spcPct val="107000"/>
              </a:lnSpc>
            </a:pPr>
            <a:r>
              <a:rPr lang="en-GB" sz="2800" dirty="0">
                <a:effectLst/>
              </a:rPr>
              <a:t> </a:t>
            </a:r>
            <a:r>
              <a:rPr lang="en-GB" dirty="0"/>
              <a:t>PE</a:t>
            </a:r>
          </a:p>
          <a:p>
            <a:pPr>
              <a:lnSpc>
                <a:spcPct val="107000"/>
              </a:lnSpc>
            </a:pPr>
            <a:r>
              <a:rPr lang="en-GB" sz="2800" dirty="0">
                <a:effectLst/>
              </a:rPr>
              <a:t>Dance    </a:t>
            </a:r>
          </a:p>
          <a:p>
            <a:pPr>
              <a:lnSpc>
                <a:spcPct val="107000"/>
              </a:lnSpc>
            </a:pPr>
            <a:r>
              <a:rPr lang="en-GB" sz="2800" dirty="0">
                <a:effectLst/>
              </a:rPr>
              <a:t>Drama</a:t>
            </a:r>
          </a:p>
          <a:p>
            <a:pPr>
              <a:lnSpc>
                <a:spcPct val="107000"/>
              </a:lnSpc>
            </a:pPr>
            <a:r>
              <a:rPr lang="en-GB" sz="2800" dirty="0">
                <a:effectLst/>
              </a:rPr>
              <a:t>Music</a:t>
            </a:r>
          </a:p>
          <a:p>
            <a:pPr>
              <a:lnSpc>
                <a:spcPct val="107000"/>
              </a:lnSpc>
            </a:pPr>
            <a:r>
              <a:rPr lang="en-GB" sz="2800" dirty="0">
                <a:effectLst/>
              </a:rPr>
              <a:t>Art</a:t>
            </a:r>
          </a:p>
          <a:p>
            <a:pPr>
              <a:lnSpc>
                <a:spcPct val="107000"/>
              </a:lnSpc>
            </a:pPr>
            <a:r>
              <a:rPr lang="en-GB" sz="2800" dirty="0">
                <a:effectLst/>
              </a:rPr>
              <a:t>Media Studies</a:t>
            </a:r>
          </a:p>
          <a:p>
            <a:pPr>
              <a:lnSpc>
                <a:spcPct val="107000"/>
              </a:lnSpc>
            </a:pPr>
            <a:r>
              <a:rPr lang="en-GB" sz="2800" dirty="0">
                <a:effectLst/>
              </a:rPr>
              <a:t>Film Studies</a:t>
            </a:r>
          </a:p>
          <a:p>
            <a:pPr>
              <a:lnSpc>
                <a:spcPct val="107000"/>
              </a:lnSpc>
            </a:pPr>
            <a:r>
              <a:rPr lang="en-GB" sz="2800" dirty="0">
                <a:effectLst/>
              </a:rPr>
              <a:t>Computer Science </a:t>
            </a:r>
            <a:endParaRPr lang="en-GB" dirty="0"/>
          </a:p>
        </p:txBody>
      </p:sp>
      <p:sp>
        <p:nvSpPr>
          <p:cNvPr id="4" name="Content Placeholder 3">
            <a:extLst>
              <a:ext uri="{FF2B5EF4-FFF2-40B4-BE49-F238E27FC236}">
                <a16:creationId xmlns:a16="http://schemas.microsoft.com/office/drawing/2014/main" id="{E6DA2D93-B57C-46D9-AAD3-C2F70D8ACD94}"/>
              </a:ext>
            </a:extLst>
          </p:cNvPr>
          <p:cNvSpPr>
            <a:spLocks noGrp="1"/>
          </p:cNvSpPr>
          <p:nvPr>
            <p:ph sz="half" idx="2"/>
          </p:nvPr>
        </p:nvSpPr>
        <p:spPr>
          <a:xfrm>
            <a:off x="838200" y="1690687"/>
            <a:ext cx="5181600" cy="4873465"/>
          </a:xfrm>
        </p:spPr>
        <p:txBody>
          <a:bodyPr>
            <a:normAutofit fontScale="92500" lnSpcReduction="10000"/>
          </a:bodyPr>
          <a:lstStyle/>
          <a:p>
            <a:pPr>
              <a:lnSpc>
                <a:spcPct val="110000"/>
              </a:lnSpc>
            </a:pPr>
            <a:r>
              <a:rPr lang="en-GB" dirty="0"/>
              <a:t>French</a:t>
            </a:r>
          </a:p>
          <a:p>
            <a:pPr>
              <a:lnSpc>
                <a:spcPct val="110000"/>
              </a:lnSpc>
            </a:pPr>
            <a:r>
              <a:rPr lang="en-GB" dirty="0"/>
              <a:t>Spanish</a:t>
            </a:r>
          </a:p>
          <a:p>
            <a:pPr>
              <a:lnSpc>
                <a:spcPct val="110000"/>
              </a:lnSpc>
            </a:pPr>
            <a:r>
              <a:rPr lang="en-GB" dirty="0"/>
              <a:t>Design and Technology</a:t>
            </a:r>
          </a:p>
          <a:p>
            <a:pPr>
              <a:lnSpc>
                <a:spcPct val="110000"/>
              </a:lnSpc>
            </a:pPr>
            <a:r>
              <a:rPr lang="en-GB" dirty="0"/>
              <a:t>Food and Nutrition</a:t>
            </a:r>
          </a:p>
          <a:p>
            <a:pPr>
              <a:lnSpc>
                <a:spcPct val="110000"/>
              </a:lnSpc>
            </a:pPr>
            <a:r>
              <a:rPr lang="en-GB" dirty="0"/>
              <a:t>Textile Technology</a:t>
            </a:r>
          </a:p>
          <a:p>
            <a:pPr>
              <a:lnSpc>
                <a:spcPct val="110000"/>
              </a:lnSpc>
            </a:pPr>
            <a:r>
              <a:rPr lang="en-GB" dirty="0"/>
              <a:t>Geography</a:t>
            </a:r>
          </a:p>
          <a:p>
            <a:pPr>
              <a:lnSpc>
                <a:spcPct val="110000"/>
              </a:lnSpc>
            </a:pPr>
            <a:r>
              <a:rPr lang="en-GB" dirty="0"/>
              <a:t>History</a:t>
            </a:r>
          </a:p>
          <a:p>
            <a:pPr>
              <a:lnSpc>
                <a:spcPct val="110000"/>
              </a:lnSpc>
            </a:pPr>
            <a:r>
              <a:rPr lang="en-GB" dirty="0"/>
              <a:t>Religious Studies</a:t>
            </a:r>
          </a:p>
          <a:p>
            <a:pPr>
              <a:lnSpc>
                <a:spcPct val="110000"/>
              </a:lnSpc>
            </a:pPr>
            <a:r>
              <a:rPr lang="en-GB" dirty="0"/>
              <a:t>Business Studies</a:t>
            </a:r>
          </a:p>
        </p:txBody>
      </p:sp>
      <p:pic>
        <p:nvPicPr>
          <p:cNvPr id="3074" name="Picture 2" descr="Guide to Subject Choice for Leaving Certificate | Sector News |  CareersPortal.ie">
            <a:extLst>
              <a:ext uri="{FF2B5EF4-FFF2-40B4-BE49-F238E27FC236}">
                <a16:creationId xmlns:a16="http://schemas.microsoft.com/office/drawing/2014/main" id="{DEC28D8F-B117-4FF6-9650-F6F7C10A3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9318" y="240931"/>
            <a:ext cx="5160663" cy="2899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346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D23FB5-85C8-73AB-38BA-FAD639C6CFCA}"/>
              </a:ext>
            </a:extLst>
          </p:cNvPr>
          <p:cNvPicPr>
            <a:picLocks noChangeAspect="1"/>
          </p:cNvPicPr>
          <p:nvPr/>
        </p:nvPicPr>
        <p:blipFill>
          <a:blip r:embed="rId2"/>
          <a:stretch>
            <a:fillRect/>
          </a:stretch>
        </p:blipFill>
        <p:spPr>
          <a:xfrm>
            <a:off x="115746" y="1029510"/>
            <a:ext cx="8334433" cy="4348172"/>
          </a:xfrm>
          <a:prstGeom prst="rect">
            <a:avLst/>
          </a:prstGeom>
        </p:spPr>
      </p:pic>
      <p:sp>
        <p:nvSpPr>
          <p:cNvPr id="2" name="Title 1">
            <a:extLst>
              <a:ext uri="{FF2B5EF4-FFF2-40B4-BE49-F238E27FC236}">
                <a16:creationId xmlns:a16="http://schemas.microsoft.com/office/drawing/2014/main" id="{94525ACE-AC52-42DC-B605-D2026B4AF6E5}"/>
              </a:ext>
            </a:extLst>
          </p:cNvPr>
          <p:cNvSpPr>
            <a:spLocks noGrp="1"/>
          </p:cNvSpPr>
          <p:nvPr>
            <p:ph type="title"/>
          </p:nvPr>
        </p:nvSpPr>
        <p:spPr>
          <a:xfrm>
            <a:off x="838200" y="1"/>
            <a:ext cx="10515600" cy="1215342"/>
          </a:xfrm>
        </p:spPr>
        <p:txBody>
          <a:bodyPr/>
          <a:lstStyle/>
          <a:p>
            <a:r>
              <a:rPr lang="en-GB" dirty="0"/>
              <a:t>Where can I find information about options?</a:t>
            </a:r>
          </a:p>
        </p:txBody>
      </p:sp>
      <p:pic>
        <p:nvPicPr>
          <p:cNvPr id="7" name="Picture 6">
            <a:extLst>
              <a:ext uri="{FF2B5EF4-FFF2-40B4-BE49-F238E27FC236}">
                <a16:creationId xmlns:a16="http://schemas.microsoft.com/office/drawing/2014/main" id="{C4309AB5-6507-4000-A584-7F62DAC0B0E6}"/>
              </a:ext>
            </a:extLst>
          </p:cNvPr>
          <p:cNvPicPr>
            <a:picLocks noChangeAspect="1"/>
          </p:cNvPicPr>
          <p:nvPr/>
        </p:nvPicPr>
        <p:blipFill>
          <a:blip r:embed="rId3"/>
          <a:stretch>
            <a:fillRect/>
          </a:stretch>
        </p:blipFill>
        <p:spPr>
          <a:xfrm>
            <a:off x="5798917" y="3762464"/>
            <a:ext cx="6277337" cy="2892288"/>
          </a:xfrm>
          <a:prstGeom prst="rect">
            <a:avLst/>
          </a:prstGeom>
        </p:spPr>
      </p:pic>
      <p:sp>
        <p:nvSpPr>
          <p:cNvPr id="8" name="TextBox 7">
            <a:extLst>
              <a:ext uri="{FF2B5EF4-FFF2-40B4-BE49-F238E27FC236}">
                <a16:creationId xmlns:a16="http://schemas.microsoft.com/office/drawing/2014/main" id="{8254C8CA-6231-4AF9-B6FE-9D18ED7DDB42}"/>
              </a:ext>
            </a:extLst>
          </p:cNvPr>
          <p:cNvSpPr txBox="1"/>
          <p:nvPr/>
        </p:nvSpPr>
        <p:spPr>
          <a:xfrm>
            <a:off x="474562" y="5377682"/>
            <a:ext cx="3507129" cy="584775"/>
          </a:xfrm>
          <a:prstGeom prst="rect">
            <a:avLst/>
          </a:prstGeom>
          <a:noFill/>
        </p:spPr>
        <p:txBody>
          <a:bodyPr wrap="square" rtlCol="0">
            <a:spAutoFit/>
          </a:bodyPr>
          <a:lstStyle/>
          <a:p>
            <a:r>
              <a:rPr lang="en-GB" sz="3200" dirty="0"/>
              <a:t>The FBS website</a:t>
            </a:r>
          </a:p>
        </p:txBody>
      </p:sp>
      <p:sp>
        <p:nvSpPr>
          <p:cNvPr id="9" name="TextBox 8">
            <a:extLst>
              <a:ext uri="{FF2B5EF4-FFF2-40B4-BE49-F238E27FC236}">
                <a16:creationId xmlns:a16="http://schemas.microsoft.com/office/drawing/2014/main" id="{BAD48744-974D-4250-991A-E636FCEA18CE}"/>
              </a:ext>
            </a:extLst>
          </p:cNvPr>
          <p:cNvSpPr txBox="1"/>
          <p:nvPr/>
        </p:nvSpPr>
        <p:spPr>
          <a:xfrm>
            <a:off x="8569125" y="3095536"/>
            <a:ext cx="3507129" cy="584775"/>
          </a:xfrm>
          <a:prstGeom prst="rect">
            <a:avLst/>
          </a:prstGeom>
          <a:noFill/>
        </p:spPr>
        <p:txBody>
          <a:bodyPr wrap="square" rtlCol="0">
            <a:spAutoFit/>
          </a:bodyPr>
          <a:lstStyle/>
          <a:p>
            <a:r>
              <a:rPr lang="en-GB" sz="3200" dirty="0"/>
              <a:t>Firefly</a:t>
            </a:r>
          </a:p>
        </p:txBody>
      </p:sp>
      <p:sp>
        <p:nvSpPr>
          <p:cNvPr id="10" name="TextBox 9">
            <a:extLst>
              <a:ext uri="{FF2B5EF4-FFF2-40B4-BE49-F238E27FC236}">
                <a16:creationId xmlns:a16="http://schemas.microsoft.com/office/drawing/2014/main" id="{7AD9183E-1027-43A8-B665-B0955B16B9CC}"/>
              </a:ext>
            </a:extLst>
          </p:cNvPr>
          <p:cNvSpPr txBox="1"/>
          <p:nvPr/>
        </p:nvSpPr>
        <p:spPr>
          <a:xfrm>
            <a:off x="8419774" y="1675618"/>
            <a:ext cx="3772226" cy="1015663"/>
          </a:xfrm>
          <a:prstGeom prst="rect">
            <a:avLst/>
          </a:prstGeom>
          <a:noFill/>
        </p:spPr>
        <p:txBody>
          <a:bodyPr wrap="square" rtlCol="0">
            <a:spAutoFit/>
          </a:bodyPr>
          <a:lstStyle/>
          <a:p>
            <a:r>
              <a:rPr lang="en-GB" sz="2000" dirty="0"/>
              <a:t>Students have been set a task on Firefly titled ‘Options information’ with links to both of these!</a:t>
            </a:r>
          </a:p>
        </p:txBody>
      </p:sp>
    </p:spTree>
    <p:extLst>
      <p:ext uri="{BB962C8B-B14F-4D97-AF65-F5344CB8AC3E}">
        <p14:creationId xmlns:p14="http://schemas.microsoft.com/office/powerpoint/2010/main" val="96460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140,382 Avoid Images, Stock Photos &amp; Vectors | Shutterstock">
            <a:extLst>
              <a:ext uri="{FF2B5EF4-FFF2-40B4-BE49-F238E27FC236}">
                <a16:creationId xmlns:a16="http://schemas.microsoft.com/office/drawing/2014/main" id="{7BA56DE1-49A3-4627-8E86-9090152D64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2284" y="2353322"/>
            <a:ext cx="2869986" cy="30958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4A2A686-03ED-4786-BC50-673FC285664E}"/>
              </a:ext>
            </a:extLst>
          </p:cNvPr>
          <p:cNvSpPr>
            <a:spLocks noGrp="1"/>
          </p:cNvSpPr>
          <p:nvPr>
            <p:ph type="title"/>
          </p:nvPr>
        </p:nvSpPr>
        <p:spPr>
          <a:xfrm>
            <a:off x="838200" y="299540"/>
            <a:ext cx="10515600" cy="889517"/>
          </a:xfrm>
        </p:spPr>
        <p:txBody>
          <a:bodyPr/>
          <a:lstStyle/>
          <a:p>
            <a:r>
              <a:rPr lang="en-GB" dirty="0"/>
              <a:t>What CAN’T my child choose?</a:t>
            </a:r>
          </a:p>
        </p:txBody>
      </p:sp>
      <p:sp>
        <p:nvSpPr>
          <p:cNvPr id="3" name="Content Placeholder 2">
            <a:extLst>
              <a:ext uri="{FF2B5EF4-FFF2-40B4-BE49-F238E27FC236}">
                <a16:creationId xmlns:a16="http://schemas.microsoft.com/office/drawing/2014/main" id="{51005D1E-2FF5-4B74-97B6-A2A8D586CA45}"/>
              </a:ext>
            </a:extLst>
          </p:cNvPr>
          <p:cNvSpPr>
            <a:spLocks noGrp="1"/>
          </p:cNvSpPr>
          <p:nvPr>
            <p:ph idx="1"/>
          </p:nvPr>
        </p:nvSpPr>
        <p:spPr>
          <a:xfrm>
            <a:off x="499730" y="1189057"/>
            <a:ext cx="10854070" cy="4933598"/>
          </a:xfrm>
        </p:spPr>
        <p:txBody>
          <a:bodyPr>
            <a:normAutofit/>
          </a:bodyPr>
          <a:lstStyle/>
          <a:p>
            <a:pPr>
              <a:lnSpc>
                <a:spcPct val="150000"/>
              </a:lnSpc>
            </a:pPr>
            <a:r>
              <a:rPr lang="en-GB" dirty="0"/>
              <a:t>There are certain subject clashes that need to be avoided:</a:t>
            </a:r>
          </a:p>
          <a:p>
            <a:pPr>
              <a:lnSpc>
                <a:spcPct val="150000"/>
              </a:lnSpc>
              <a:buFont typeface="Courier New" panose="02070309020205020404" pitchFamily="49" charset="0"/>
              <a:buChar char="o"/>
            </a:pPr>
            <a:r>
              <a:rPr lang="en-GB" dirty="0"/>
              <a:t>French OR Spanish</a:t>
            </a:r>
          </a:p>
          <a:p>
            <a:pPr>
              <a:lnSpc>
                <a:spcPct val="150000"/>
              </a:lnSpc>
              <a:buFont typeface="Courier New" panose="02070309020205020404" pitchFamily="49" charset="0"/>
              <a:buChar char="o"/>
            </a:pPr>
            <a:r>
              <a:rPr lang="en-GB" dirty="0"/>
              <a:t>Design and Technology OR Textiles Technology</a:t>
            </a:r>
          </a:p>
          <a:p>
            <a:pPr>
              <a:lnSpc>
                <a:spcPct val="150000"/>
              </a:lnSpc>
              <a:buFont typeface="Courier New" panose="02070309020205020404" pitchFamily="49" charset="0"/>
              <a:buChar char="o"/>
            </a:pPr>
            <a:r>
              <a:rPr lang="en-GB" dirty="0"/>
              <a:t>Media Studies OR Film Studies</a:t>
            </a:r>
          </a:p>
          <a:p>
            <a:pPr>
              <a:lnSpc>
                <a:spcPct val="150000"/>
              </a:lnSpc>
              <a:buFont typeface="Courier New" panose="02070309020205020404" pitchFamily="49" charset="0"/>
              <a:buChar char="o"/>
            </a:pPr>
            <a:r>
              <a:rPr lang="en-GB" dirty="0"/>
              <a:t>No more than two of Dance, Music and Drama.</a:t>
            </a:r>
          </a:p>
          <a:p>
            <a:endParaRPr lang="en-GB" dirty="0"/>
          </a:p>
        </p:txBody>
      </p:sp>
      <p:sp>
        <p:nvSpPr>
          <p:cNvPr id="4" name="TextBox 3">
            <a:extLst>
              <a:ext uri="{FF2B5EF4-FFF2-40B4-BE49-F238E27FC236}">
                <a16:creationId xmlns:a16="http://schemas.microsoft.com/office/drawing/2014/main" id="{F3475E05-1B01-FF4B-47C4-A95F795E12C9}"/>
              </a:ext>
            </a:extLst>
          </p:cNvPr>
          <p:cNvSpPr txBox="1"/>
          <p:nvPr/>
        </p:nvSpPr>
        <p:spPr>
          <a:xfrm>
            <a:off x="691115" y="5209953"/>
            <a:ext cx="8856922" cy="1384995"/>
          </a:xfrm>
          <a:prstGeom prst="rect">
            <a:avLst/>
          </a:prstGeom>
          <a:noFill/>
        </p:spPr>
        <p:txBody>
          <a:bodyPr wrap="square" rtlCol="0">
            <a:spAutoFit/>
          </a:bodyPr>
          <a:lstStyle/>
          <a:p>
            <a:r>
              <a:rPr lang="en-GB" sz="2800" dirty="0">
                <a:solidFill>
                  <a:srgbClr val="FF0000"/>
                </a:solidFill>
              </a:rPr>
              <a:t>Consider the weighting of coursework and exams!</a:t>
            </a:r>
          </a:p>
          <a:p>
            <a:r>
              <a:rPr lang="en-GB" sz="2800" dirty="0">
                <a:solidFill>
                  <a:srgbClr val="FF0000"/>
                </a:solidFill>
              </a:rPr>
              <a:t>(Lots of coursework subjects – your child will be busier Jan-April, but will have fewer exams. Are they well organised?)</a:t>
            </a:r>
          </a:p>
        </p:txBody>
      </p:sp>
    </p:spTree>
    <p:extLst>
      <p:ext uri="{BB962C8B-B14F-4D97-AF65-F5344CB8AC3E}">
        <p14:creationId xmlns:p14="http://schemas.microsoft.com/office/powerpoint/2010/main" val="2314456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CC758-2C21-4D08-B6AB-9C743A6802C2}"/>
              </a:ext>
            </a:extLst>
          </p:cNvPr>
          <p:cNvSpPr>
            <a:spLocks noGrp="1"/>
          </p:cNvSpPr>
          <p:nvPr>
            <p:ph type="title"/>
          </p:nvPr>
        </p:nvSpPr>
        <p:spPr>
          <a:xfrm>
            <a:off x="838200" y="18256"/>
            <a:ext cx="10515600" cy="968874"/>
          </a:xfrm>
        </p:spPr>
        <p:txBody>
          <a:bodyPr>
            <a:normAutofit fontScale="90000"/>
          </a:bodyPr>
          <a:lstStyle/>
          <a:p>
            <a:r>
              <a:rPr lang="en-GB" dirty="0"/>
              <a:t>Can my child take a GCSE in our home language?</a:t>
            </a:r>
          </a:p>
        </p:txBody>
      </p:sp>
      <p:sp>
        <p:nvSpPr>
          <p:cNvPr id="3" name="Content Placeholder 2">
            <a:extLst>
              <a:ext uri="{FF2B5EF4-FFF2-40B4-BE49-F238E27FC236}">
                <a16:creationId xmlns:a16="http://schemas.microsoft.com/office/drawing/2014/main" id="{76CDBF35-3005-46E0-A9AA-86F92A574386}"/>
              </a:ext>
            </a:extLst>
          </p:cNvPr>
          <p:cNvSpPr>
            <a:spLocks noGrp="1"/>
          </p:cNvSpPr>
          <p:nvPr>
            <p:ph sz="half" idx="1"/>
          </p:nvPr>
        </p:nvSpPr>
        <p:spPr/>
        <p:txBody>
          <a:bodyPr>
            <a:normAutofit/>
          </a:bodyPr>
          <a:lstStyle/>
          <a:p>
            <a:r>
              <a:rPr lang="en-GB" dirty="0"/>
              <a:t>Arabic </a:t>
            </a:r>
          </a:p>
          <a:p>
            <a:r>
              <a:rPr lang="en-GB" dirty="0"/>
              <a:t>Chinese </a:t>
            </a:r>
          </a:p>
          <a:p>
            <a:r>
              <a:rPr lang="en-GB" dirty="0"/>
              <a:t>French </a:t>
            </a:r>
          </a:p>
          <a:p>
            <a:r>
              <a:rPr lang="en-GB" dirty="0"/>
              <a:t>German </a:t>
            </a:r>
          </a:p>
          <a:p>
            <a:r>
              <a:rPr lang="en-GB" dirty="0"/>
              <a:t>Gujarati </a:t>
            </a:r>
          </a:p>
          <a:p>
            <a:r>
              <a:rPr lang="en-GB" dirty="0"/>
              <a:t>Italian </a:t>
            </a:r>
          </a:p>
          <a:p>
            <a:r>
              <a:rPr lang="en-GB" dirty="0"/>
              <a:t>Japanese </a:t>
            </a:r>
          </a:p>
          <a:p>
            <a:r>
              <a:rPr lang="en-GB" dirty="0"/>
              <a:t>Modern Greek</a:t>
            </a:r>
          </a:p>
        </p:txBody>
      </p:sp>
      <p:sp>
        <p:nvSpPr>
          <p:cNvPr id="5" name="Content Placeholder 4">
            <a:extLst>
              <a:ext uri="{FF2B5EF4-FFF2-40B4-BE49-F238E27FC236}">
                <a16:creationId xmlns:a16="http://schemas.microsoft.com/office/drawing/2014/main" id="{5B8E8CF0-375A-469B-8EE8-31A16E5C3E42}"/>
              </a:ext>
            </a:extLst>
          </p:cNvPr>
          <p:cNvSpPr>
            <a:spLocks noGrp="1"/>
          </p:cNvSpPr>
          <p:nvPr>
            <p:ph sz="half" idx="2"/>
          </p:nvPr>
        </p:nvSpPr>
        <p:spPr>
          <a:xfrm>
            <a:off x="3721617" y="1825625"/>
            <a:ext cx="5181600" cy="4692133"/>
          </a:xfrm>
        </p:spPr>
        <p:txBody>
          <a:bodyPr>
            <a:normAutofit/>
          </a:bodyPr>
          <a:lstStyle/>
          <a:p>
            <a:r>
              <a:rPr lang="en-GB" dirty="0"/>
              <a:t>Modern Hebrew </a:t>
            </a:r>
          </a:p>
          <a:p>
            <a:r>
              <a:rPr lang="en-GB" dirty="0"/>
              <a:t>Persian (Farsi) </a:t>
            </a:r>
          </a:p>
          <a:p>
            <a:r>
              <a:rPr lang="en-GB" dirty="0"/>
              <a:t>Polish </a:t>
            </a:r>
          </a:p>
          <a:p>
            <a:r>
              <a:rPr lang="en-GB" dirty="0"/>
              <a:t>Portuguese </a:t>
            </a:r>
          </a:p>
          <a:p>
            <a:r>
              <a:rPr lang="en-GB" dirty="0"/>
              <a:t>Russian </a:t>
            </a:r>
          </a:p>
          <a:p>
            <a:r>
              <a:rPr lang="en-GB" dirty="0"/>
              <a:t>Spanish </a:t>
            </a:r>
          </a:p>
          <a:p>
            <a:r>
              <a:rPr lang="en-GB" dirty="0"/>
              <a:t>Turkish</a:t>
            </a:r>
          </a:p>
          <a:p>
            <a:endParaRPr lang="en-GB" dirty="0"/>
          </a:p>
          <a:p>
            <a:pPr marL="0" indent="0">
              <a:buNone/>
            </a:pPr>
            <a:r>
              <a:rPr lang="en-GB" sz="2000" dirty="0"/>
              <a:t>*these are subject to change!</a:t>
            </a:r>
          </a:p>
        </p:txBody>
      </p:sp>
      <p:sp>
        <p:nvSpPr>
          <p:cNvPr id="4" name="TextBox 3">
            <a:extLst>
              <a:ext uri="{FF2B5EF4-FFF2-40B4-BE49-F238E27FC236}">
                <a16:creationId xmlns:a16="http://schemas.microsoft.com/office/drawing/2014/main" id="{EC6859EA-ED4F-44FE-8324-D3781E7E2479}"/>
              </a:ext>
            </a:extLst>
          </p:cNvPr>
          <p:cNvSpPr txBox="1"/>
          <p:nvPr/>
        </p:nvSpPr>
        <p:spPr>
          <a:xfrm>
            <a:off x="838200" y="987129"/>
            <a:ext cx="8667307" cy="584775"/>
          </a:xfrm>
          <a:prstGeom prst="rect">
            <a:avLst/>
          </a:prstGeom>
          <a:noFill/>
        </p:spPr>
        <p:txBody>
          <a:bodyPr wrap="square" rtlCol="0">
            <a:spAutoFit/>
          </a:bodyPr>
          <a:lstStyle/>
          <a:p>
            <a:r>
              <a:rPr lang="en-GB" sz="3200" dirty="0"/>
              <a:t>Community language GCSEs are available in:</a:t>
            </a:r>
          </a:p>
        </p:txBody>
      </p:sp>
      <p:pic>
        <p:nvPicPr>
          <p:cNvPr id="6146" name="Picture 2" descr="Customer Insights In All Languages: 3 Keys to Multilingual Research  Communities | QuestionPro">
            <a:extLst>
              <a:ext uri="{FF2B5EF4-FFF2-40B4-BE49-F238E27FC236}">
                <a16:creationId xmlns:a16="http://schemas.microsoft.com/office/drawing/2014/main" id="{C42059FA-9A75-45D5-9E0F-E557EB1A0B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8110" y="2419758"/>
            <a:ext cx="5592859" cy="3163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178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8F67B-003F-405E-8282-3F62CB9EFA07}"/>
              </a:ext>
            </a:extLst>
          </p:cNvPr>
          <p:cNvSpPr>
            <a:spLocks noGrp="1"/>
          </p:cNvSpPr>
          <p:nvPr>
            <p:ph type="title"/>
          </p:nvPr>
        </p:nvSpPr>
        <p:spPr/>
        <p:txBody>
          <a:bodyPr/>
          <a:lstStyle/>
          <a:p>
            <a:r>
              <a:rPr lang="en-GB" dirty="0"/>
              <a:t>What is the EBACC?</a:t>
            </a:r>
          </a:p>
        </p:txBody>
      </p:sp>
      <p:sp>
        <p:nvSpPr>
          <p:cNvPr id="3" name="Content Placeholder 2">
            <a:extLst>
              <a:ext uri="{FF2B5EF4-FFF2-40B4-BE49-F238E27FC236}">
                <a16:creationId xmlns:a16="http://schemas.microsoft.com/office/drawing/2014/main" id="{FC72D68D-02F9-449F-895A-C6754DBB3314}"/>
              </a:ext>
            </a:extLst>
          </p:cNvPr>
          <p:cNvSpPr>
            <a:spLocks noGrp="1"/>
          </p:cNvSpPr>
          <p:nvPr>
            <p:ph idx="1"/>
          </p:nvPr>
        </p:nvSpPr>
        <p:spPr/>
        <p:txBody>
          <a:bodyPr>
            <a:normAutofit lnSpcReduction="10000"/>
          </a:bodyPr>
          <a:lstStyle/>
          <a:p>
            <a:r>
              <a:rPr lang="en-GB" dirty="0"/>
              <a:t>Also referred to in the options booklet as Pathway A</a:t>
            </a:r>
          </a:p>
          <a:p>
            <a:r>
              <a:rPr lang="en-GB" dirty="0"/>
              <a:t>The core subjects (English Language and Literature; Maths; double or triple Science)</a:t>
            </a:r>
          </a:p>
          <a:p>
            <a:r>
              <a:rPr lang="en-GB" dirty="0"/>
              <a:t>A language – French, Spanish or a Community Language</a:t>
            </a:r>
          </a:p>
          <a:p>
            <a:r>
              <a:rPr lang="en-GB" dirty="0"/>
              <a:t>Either Geography or History (or both!)</a:t>
            </a:r>
          </a:p>
          <a:p>
            <a:r>
              <a:rPr lang="en-GB" dirty="0"/>
              <a:t>Two other options of your choice (or three if doing a community language)</a:t>
            </a:r>
          </a:p>
          <a:p>
            <a:endParaRPr lang="en-GB" dirty="0"/>
          </a:p>
          <a:p>
            <a:r>
              <a:rPr lang="en-GB" dirty="0"/>
              <a:t>Useful if your child wants to study or work abroad in the future or intends to go to a Russell Group university.</a:t>
            </a:r>
          </a:p>
        </p:txBody>
      </p:sp>
      <p:pic>
        <p:nvPicPr>
          <p:cNvPr id="5122" name="Picture 2" descr="When is a qualification not a qualification? When it's an EBacc | School  Guide Blog">
            <a:extLst>
              <a:ext uri="{FF2B5EF4-FFF2-40B4-BE49-F238E27FC236}">
                <a16:creationId xmlns:a16="http://schemas.microsoft.com/office/drawing/2014/main" id="{CEE7F85D-09D9-4421-8458-8B4D9CDB4A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2344" y="0"/>
            <a:ext cx="2739656" cy="2383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55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1C187-2CFE-4822-8EAD-EC7F9FA170CE}"/>
              </a:ext>
            </a:extLst>
          </p:cNvPr>
          <p:cNvSpPr>
            <a:spLocks noGrp="1"/>
          </p:cNvSpPr>
          <p:nvPr>
            <p:ph type="title"/>
          </p:nvPr>
        </p:nvSpPr>
        <p:spPr/>
        <p:txBody>
          <a:bodyPr/>
          <a:lstStyle/>
          <a:p>
            <a:r>
              <a:rPr lang="en-GB" dirty="0"/>
              <a:t>What is Pathway C?</a:t>
            </a:r>
          </a:p>
        </p:txBody>
      </p:sp>
      <p:sp>
        <p:nvSpPr>
          <p:cNvPr id="3" name="Content Placeholder 2">
            <a:extLst>
              <a:ext uri="{FF2B5EF4-FFF2-40B4-BE49-F238E27FC236}">
                <a16:creationId xmlns:a16="http://schemas.microsoft.com/office/drawing/2014/main" id="{2A009198-C9DE-467B-BFC4-C8FAD08EA6D5}"/>
              </a:ext>
            </a:extLst>
          </p:cNvPr>
          <p:cNvSpPr>
            <a:spLocks noGrp="1"/>
          </p:cNvSpPr>
          <p:nvPr>
            <p:ph idx="1"/>
          </p:nvPr>
        </p:nvSpPr>
        <p:spPr>
          <a:xfrm>
            <a:off x="838200" y="1690688"/>
            <a:ext cx="10515600" cy="4486275"/>
          </a:xfrm>
        </p:spPr>
        <p:txBody>
          <a:bodyPr/>
          <a:lstStyle/>
          <a:p>
            <a:r>
              <a:rPr lang="en-GB" dirty="0"/>
              <a:t>This will only affect a small number of students.</a:t>
            </a:r>
          </a:p>
          <a:p>
            <a:r>
              <a:rPr lang="en-GB" dirty="0"/>
              <a:t>Core subjects are the same.</a:t>
            </a:r>
          </a:p>
          <a:p>
            <a:r>
              <a:rPr lang="en-GB" dirty="0"/>
              <a:t>Three options subjects from the previous list.</a:t>
            </a:r>
          </a:p>
          <a:p>
            <a:r>
              <a:rPr lang="en-GB" dirty="0"/>
              <a:t>Three lessons a week are spent on life skills: for example, developing effective study and revision habits, improving literacy skills and establishing techniques and strategies to assist with further education and the world of work.</a:t>
            </a:r>
          </a:p>
        </p:txBody>
      </p:sp>
      <p:pic>
        <p:nvPicPr>
          <p:cNvPr id="1026" name="Picture 2" descr="Life skills, valutazione, interdisciplinarità">
            <a:extLst>
              <a:ext uri="{FF2B5EF4-FFF2-40B4-BE49-F238E27FC236}">
                <a16:creationId xmlns:a16="http://schemas.microsoft.com/office/drawing/2014/main" id="{8BB4386B-2474-F2A9-E576-A0DAA6D737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8168" y="4525701"/>
            <a:ext cx="5015632" cy="2332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24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Completing the Options form</a:t>
            </a:r>
          </a:p>
        </p:txBody>
      </p:sp>
      <p:sp>
        <p:nvSpPr>
          <p:cNvPr id="3" name="Content Placeholder 2"/>
          <p:cNvSpPr>
            <a:spLocks noGrp="1"/>
          </p:cNvSpPr>
          <p:nvPr>
            <p:ph idx="1"/>
          </p:nvPr>
        </p:nvSpPr>
        <p:spPr>
          <a:xfrm>
            <a:off x="838200" y="1690688"/>
            <a:ext cx="10515600" cy="4351338"/>
          </a:xfrm>
        </p:spPr>
        <p:txBody>
          <a:bodyPr/>
          <a:lstStyle/>
          <a:p>
            <a:r>
              <a:rPr lang="en-GB" dirty="0"/>
              <a:t>The options selector will go live on 14</a:t>
            </a:r>
            <a:r>
              <a:rPr lang="en-GB" baseline="30000" dirty="0"/>
              <a:t>th</a:t>
            </a:r>
            <a:r>
              <a:rPr lang="en-GB" dirty="0"/>
              <a:t> March</a:t>
            </a:r>
          </a:p>
          <a:p>
            <a:r>
              <a:rPr lang="en-GB" dirty="0"/>
              <a:t>Students will be set a task on Firefly explaining how to use it and will be shown a video in form time</a:t>
            </a:r>
          </a:p>
          <a:p>
            <a:r>
              <a:rPr lang="en-GB" dirty="0"/>
              <a:t>Four options choices (three for those on Pathway C) in order of preference and two reserves</a:t>
            </a:r>
          </a:p>
          <a:p>
            <a:r>
              <a:rPr lang="en-GB" dirty="0"/>
              <a:t>Students must have completed the online options form by Friday 21</a:t>
            </a:r>
            <a:r>
              <a:rPr lang="en-GB" baseline="30000" dirty="0"/>
              <a:t>st</a:t>
            </a:r>
            <a:r>
              <a:rPr lang="en-GB" dirty="0"/>
              <a:t> March.</a:t>
            </a:r>
          </a:p>
        </p:txBody>
      </p:sp>
      <p:pic>
        <p:nvPicPr>
          <p:cNvPr id="9218" name="Picture 2" descr="What Are Options? How Do They Work? – Forbes Advisor">
            <a:extLst>
              <a:ext uri="{FF2B5EF4-FFF2-40B4-BE49-F238E27FC236}">
                <a16:creationId xmlns:a16="http://schemas.microsoft.com/office/drawing/2014/main" id="{8C8E7004-487E-480F-A70C-D6543E4B3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2113" y="4550735"/>
            <a:ext cx="3687774" cy="2073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220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4BB307C7A9942AC1EF161FFBEC6F0" ma:contentTypeVersion="19" ma:contentTypeDescription="Create a new document." ma:contentTypeScope="" ma:versionID="966a05a55f25fe3762ef3228bfde7e26">
  <xsd:schema xmlns:xsd="http://www.w3.org/2001/XMLSchema" xmlns:xs="http://www.w3.org/2001/XMLSchema" xmlns:p="http://schemas.microsoft.com/office/2006/metadata/properties" xmlns:ns2="8cf8ccaa-baa3-4abb-a777-0f4228777992" xmlns:ns3="c7abb2a9-032b-43d1-9a75-200d487885b5" targetNamespace="http://schemas.microsoft.com/office/2006/metadata/properties" ma:root="true" ma:fieldsID="1b7e59f30317ecca75bd4ea8fce9a718" ns2:_="" ns3:_="">
    <xsd:import namespace="8cf8ccaa-baa3-4abb-a777-0f4228777992"/>
    <xsd:import namespace="c7abb2a9-032b-43d1-9a75-200d487885b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DateandTime"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f8ccaa-baa3-4abb-a777-0f42287779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DateandTime" ma:index="20" nillable="true" ma:displayName="Date and Time" ma:format="DateOnly" ma:internalName="DateandTime">
      <xsd:simpleType>
        <xsd:restriction base="dms:DateTim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b7a3e2c-1596-4eb0-a9d6-86b9df807ab1"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descrip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abb2a9-032b-43d1-9a75-200d487885b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d63e1b3-53e8-4598-9e44-e72785eefd9c}" ma:internalName="TaxCatchAll" ma:showField="CatchAllData" ma:web="c7abb2a9-032b-43d1-9a75-200d487885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cf8ccaa-baa3-4abb-a777-0f4228777992">
      <Terms xmlns="http://schemas.microsoft.com/office/infopath/2007/PartnerControls"/>
    </lcf76f155ced4ddcb4097134ff3c332f>
    <DateandTime xmlns="8cf8ccaa-baa3-4abb-a777-0f4228777992" xsi:nil="true"/>
    <TaxCatchAll xmlns="c7abb2a9-032b-43d1-9a75-200d487885b5" xsi:nil="true"/>
  </documentManagement>
</p:properties>
</file>

<file path=customXml/itemProps1.xml><?xml version="1.0" encoding="utf-8"?>
<ds:datastoreItem xmlns:ds="http://schemas.openxmlformats.org/officeDocument/2006/customXml" ds:itemID="{F0DDF65F-6F44-4068-B46F-8203CFFCBB71}"/>
</file>

<file path=customXml/itemProps2.xml><?xml version="1.0" encoding="utf-8"?>
<ds:datastoreItem xmlns:ds="http://schemas.openxmlformats.org/officeDocument/2006/customXml" ds:itemID="{E5C763FA-43ED-452F-9D07-1CD225C04613}"/>
</file>

<file path=customXml/itemProps3.xml><?xml version="1.0" encoding="utf-8"?>
<ds:datastoreItem xmlns:ds="http://schemas.openxmlformats.org/officeDocument/2006/customXml" ds:itemID="{1AEC650D-B79A-4153-A11A-52BB3F974335}"/>
</file>

<file path=docProps/app.xml><?xml version="1.0" encoding="utf-8"?>
<Properties xmlns="http://schemas.openxmlformats.org/officeDocument/2006/extended-properties" xmlns:vt="http://schemas.openxmlformats.org/officeDocument/2006/docPropsVTypes">
  <TotalTime>319</TotalTime>
  <Words>911</Words>
  <Application>Microsoft Office PowerPoint</Application>
  <PresentationFormat>Widescreen</PresentationFormat>
  <Paragraphs>101</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Courier New</vt:lpstr>
      <vt:lpstr>Wingdings</vt:lpstr>
      <vt:lpstr>Office Theme</vt:lpstr>
      <vt:lpstr>PowerPoint Presentation</vt:lpstr>
      <vt:lpstr>What will my child study?</vt:lpstr>
      <vt:lpstr>The option subjects:</vt:lpstr>
      <vt:lpstr>Where can I find information about options?</vt:lpstr>
      <vt:lpstr>What CAN’T my child choose?</vt:lpstr>
      <vt:lpstr>Can my child take a GCSE in our home language?</vt:lpstr>
      <vt:lpstr>What is the EBACC?</vt:lpstr>
      <vt:lpstr>What is Pathway C?</vt:lpstr>
      <vt:lpstr>Completing the Options form</vt:lpstr>
      <vt:lpstr>The advice we have given students:</vt:lpstr>
      <vt:lpstr>FAQ: Is it important that my child knows what career they want to follow? </vt:lpstr>
      <vt:lpstr>FAQ: Can my child change their subject preferences at a later date? </vt:lpstr>
      <vt:lpstr>FAQ: What qualifications does my child need to progress to post 16 courses? </vt:lpstr>
      <vt:lpstr>Planning ahead…</vt:lpstr>
    </vt:vector>
  </TitlesOfParts>
  <Company>Friern Barnet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Options Assembly</dc:title>
  <dc:creator>Kathy Newey</dc:creator>
  <cp:lastModifiedBy>Kathy Newey</cp:lastModifiedBy>
  <cp:revision>15</cp:revision>
  <dcterms:created xsi:type="dcterms:W3CDTF">2023-03-06T14:55:28Z</dcterms:created>
  <dcterms:modified xsi:type="dcterms:W3CDTF">2025-02-10T10:38:28Z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0x010100B544BB307C7A9942AC1EF161FFBEC6F0</vt:lpwstr>
  </property>
</Properties>
</file>